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58" r:id="rId3"/>
    <p:sldId id="256" r:id="rId4"/>
    <p:sldId id="267" r:id="rId5"/>
    <p:sldId id="259" r:id="rId6"/>
    <p:sldId id="286" r:id="rId7"/>
    <p:sldId id="287" r:id="rId8"/>
    <p:sldId id="260" r:id="rId9"/>
    <p:sldId id="299" r:id="rId10"/>
    <p:sldId id="288" r:id="rId11"/>
    <p:sldId id="289" r:id="rId12"/>
    <p:sldId id="290" r:id="rId13"/>
    <p:sldId id="291" r:id="rId14"/>
    <p:sldId id="293" r:id="rId15"/>
    <p:sldId id="294" r:id="rId16"/>
    <p:sldId id="268" r:id="rId17"/>
    <p:sldId id="298" r:id="rId18"/>
    <p:sldId id="292" r:id="rId19"/>
    <p:sldId id="295" r:id="rId20"/>
    <p:sldId id="297" r:id="rId21"/>
    <p:sldId id="29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AEEB"/>
    <a:srgbClr val="203864"/>
    <a:srgbClr val="0A4590"/>
    <a:srgbClr val="FFFFFF"/>
    <a:srgbClr val="0C4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8" d="100"/>
          <a:sy n="108" d="100"/>
        </p:scale>
        <p:origin x="1704"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582C1-AC70-4484-B3F1-6863AD0CDB77}" type="datetimeFigureOut">
              <a:rPr lang="zh-CN" altLang="en-US" smtClean="0"/>
              <a:t>2021/3/29</a:t>
            </a:fld>
            <a:endParaRPr lang="zh-CN"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FB8DF-0677-4265-9070-B114D1E70524}" type="slidenum">
              <a:rPr lang="zh-CN" altLang="en-US" smtClean="0"/>
              <a:t>‹#›</a:t>
            </a:fld>
            <a:endParaRPr lang="zh-CN" altLang="en-US"/>
          </a:p>
        </p:txBody>
      </p:sp>
    </p:spTree>
    <p:extLst>
      <p:ext uri="{BB962C8B-B14F-4D97-AF65-F5344CB8AC3E}">
        <p14:creationId xmlns:p14="http://schemas.microsoft.com/office/powerpoint/2010/main" val="214209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8AFB8DF-0677-4265-9070-B114D1E70524}" type="slidenum">
              <a:rPr lang="zh-CN" altLang="en-US" smtClean="0"/>
              <a:t>1</a:t>
            </a:fld>
            <a:endParaRPr lang="zh-CN" altLang="en-US"/>
          </a:p>
        </p:txBody>
      </p:sp>
    </p:spTree>
    <p:extLst>
      <p:ext uri="{BB962C8B-B14F-4D97-AF65-F5344CB8AC3E}">
        <p14:creationId xmlns:p14="http://schemas.microsoft.com/office/powerpoint/2010/main" val="187287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8AFB8DF-0677-4265-9070-B114D1E70524}" type="slidenum">
              <a:rPr lang="zh-CN" altLang="en-US" smtClean="0"/>
              <a:t>2</a:t>
            </a:fld>
            <a:endParaRPr lang="zh-CN" altLang="en-US"/>
          </a:p>
        </p:txBody>
      </p:sp>
    </p:spTree>
    <p:extLst>
      <p:ext uri="{BB962C8B-B14F-4D97-AF65-F5344CB8AC3E}">
        <p14:creationId xmlns:p14="http://schemas.microsoft.com/office/powerpoint/2010/main" val="141645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13622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372277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66382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243544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7665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359949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428716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405671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175001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77219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3C414FEC-DBCD-4057-9872-60DFCD409EAC}"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2803880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14FEC-DBCD-4057-9872-60DFCD409EAC}" type="datetimeFigureOut">
              <a:rPr lang="zh-CN" altLang="en-US" smtClean="0"/>
              <a:t>2021/3/29</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FD59A-303C-422B-9A13-4A61C442A9D6}" type="slidenum">
              <a:rPr lang="zh-CN" altLang="en-US" smtClean="0"/>
              <a:t>‹#›</a:t>
            </a:fld>
            <a:endParaRPr lang="zh-CN" altLang="en-US"/>
          </a:p>
        </p:txBody>
      </p:sp>
    </p:spTree>
    <p:extLst>
      <p:ext uri="{BB962C8B-B14F-4D97-AF65-F5344CB8AC3E}">
        <p14:creationId xmlns:p14="http://schemas.microsoft.com/office/powerpoint/2010/main" val="448240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itting, indoor, computer, laptop&#10;&#10;Description automatically generated">
            <a:extLst>
              <a:ext uri="{FF2B5EF4-FFF2-40B4-BE49-F238E27FC236}">
                <a16:creationId xmlns:a16="http://schemas.microsoft.com/office/drawing/2014/main" id="{2F3834EF-D5C6-45A8-90F2-434959C74160}"/>
              </a:ext>
            </a:extLst>
          </p:cNvPr>
          <p:cNvPicPr>
            <a:picLocks noChangeAspect="1"/>
          </p:cNvPicPr>
          <p:nvPr/>
        </p:nvPicPr>
        <p:blipFill rotWithShape="1">
          <a:blip r:embed="rId3">
            <a:extLst>
              <a:ext uri="{28A0092B-C50C-407E-A947-70E740481C1C}">
                <a14:useLocalDpi xmlns:a14="http://schemas.microsoft.com/office/drawing/2010/main" val="0"/>
              </a:ext>
            </a:extLst>
          </a:blip>
          <a:srcRect r="25253"/>
          <a:stretch/>
        </p:blipFill>
        <p:spPr>
          <a:xfrm>
            <a:off x="-1" y="0"/>
            <a:ext cx="9144001" cy="6858000"/>
          </a:xfrm>
          <a:prstGeom prst="rect">
            <a:avLst/>
          </a:prstGeom>
        </p:spPr>
      </p:pic>
      <p:sp>
        <p:nvSpPr>
          <p:cNvPr id="7" name="TextBox 6">
            <a:extLst>
              <a:ext uri="{FF2B5EF4-FFF2-40B4-BE49-F238E27FC236}">
                <a16:creationId xmlns:a16="http://schemas.microsoft.com/office/drawing/2014/main" id="{B888C8B4-B2BF-4390-B717-4B651DD36CC4}"/>
              </a:ext>
            </a:extLst>
          </p:cNvPr>
          <p:cNvSpPr txBox="1"/>
          <p:nvPr/>
        </p:nvSpPr>
        <p:spPr>
          <a:xfrm>
            <a:off x="1709677" y="1645053"/>
            <a:ext cx="5724644" cy="923330"/>
          </a:xfrm>
          <a:prstGeom prst="rect">
            <a:avLst/>
          </a:prstGeom>
          <a:noFill/>
        </p:spPr>
        <p:txBody>
          <a:bodyPr wrap="none" rtlCol="0">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引进人才中期评估</a:t>
            </a:r>
          </a:p>
        </p:txBody>
      </p:sp>
      <p:sp>
        <p:nvSpPr>
          <p:cNvPr id="10" name="TextBox 9">
            <a:extLst>
              <a:ext uri="{FF2B5EF4-FFF2-40B4-BE49-F238E27FC236}">
                <a16:creationId xmlns:a16="http://schemas.microsoft.com/office/drawing/2014/main" id="{5DED2B10-CE11-4F7A-A8EB-747039443DA8}"/>
              </a:ext>
            </a:extLst>
          </p:cNvPr>
          <p:cNvSpPr txBox="1"/>
          <p:nvPr/>
        </p:nvSpPr>
        <p:spPr>
          <a:xfrm>
            <a:off x="3508246" y="3614699"/>
            <a:ext cx="2127505" cy="430887"/>
          </a:xfrm>
          <a:prstGeom prst="rect">
            <a:avLst/>
          </a:prstGeom>
          <a:noFill/>
        </p:spPr>
        <p:txBody>
          <a:bodyPr wrap="none" rtlCol="0">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汇报人：袁   黎</a:t>
            </a:r>
          </a:p>
        </p:txBody>
      </p:sp>
      <p:sp>
        <p:nvSpPr>
          <p:cNvPr id="11" name="TextBox 10">
            <a:extLst>
              <a:ext uri="{FF2B5EF4-FFF2-40B4-BE49-F238E27FC236}">
                <a16:creationId xmlns:a16="http://schemas.microsoft.com/office/drawing/2014/main" id="{E03CF76F-E881-4B98-BCCA-C8F62F77E49E}"/>
              </a:ext>
            </a:extLst>
          </p:cNvPr>
          <p:cNvSpPr txBox="1"/>
          <p:nvPr/>
        </p:nvSpPr>
        <p:spPr>
          <a:xfrm>
            <a:off x="2667470" y="5205824"/>
            <a:ext cx="4031873"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单位：西北农林科技大学园艺学院</a:t>
            </a:r>
          </a:p>
        </p:txBody>
      </p:sp>
    </p:spTree>
    <p:extLst>
      <p:ext uri="{BB962C8B-B14F-4D97-AF65-F5344CB8AC3E}">
        <p14:creationId xmlns:p14="http://schemas.microsoft.com/office/powerpoint/2010/main" val="1262450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3C7FE5F-1A47-47C8-A598-CCDE3D2E22E1}"/>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Isosceles Triangle 26">
            <a:extLst>
              <a:ext uri="{FF2B5EF4-FFF2-40B4-BE49-F238E27FC236}">
                <a16:creationId xmlns:a16="http://schemas.microsoft.com/office/drawing/2014/main" id="{7DE71ED0-59BD-425A-9D5B-640EB26CF984}"/>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27">
            <a:extLst>
              <a:ext uri="{FF2B5EF4-FFF2-40B4-BE49-F238E27FC236}">
                <a16:creationId xmlns:a16="http://schemas.microsoft.com/office/drawing/2014/main" id="{B6B1E5FD-EBFD-4EC7-95E3-08AC7F11C1CE}"/>
              </a:ext>
            </a:extLst>
          </p:cNvPr>
          <p:cNvGrpSpPr/>
          <p:nvPr/>
        </p:nvGrpSpPr>
        <p:grpSpPr>
          <a:xfrm>
            <a:off x="877455" y="711205"/>
            <a:ext cx="8201890" cy="36949"/>
            <a:chOff x="877455" y="905161"/>
            <a:chExt cx="8201890" cy="36949"/>
          </a:xfrm>
          <a:solidFill>
            <a:srgbClr val="203864"/>
          </a:solidFill>
        </p:grpSpPr>
        <p:cxnSp>
          <p:nvCxnSpPr>
            <p:cNvPr id="29" name="Straight Connector 28">
              <a:extLst>
                <a:ext uri="{FF2B5EF4-FFF2-40B4-BE49-F238E27FC236}">
                  <a16:creationId xmlns:a16="http://schemas.microsoft.com/office/drawing/2014/main" id="{9DDFEEF5-7A04-4070-8879-A7598D42C53A}"/>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397BE2-5B20-4794-9289-A2CCB0F7667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9F3DD2D-740D-4919-88F1-98D668C39D15}"/>
              </a:ext>
            </a:extLst>
          </p:cNvPr>
          <p:cNvSpPr txBox="1"/>
          <p:nvPr/>
        </p:nvSpPr>
        <p:spPr>
          <a:xfrm>
            <a:off x="849744" y="147782"/>
            <a:ext cx="3877985"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p:txBody>
      </p:sp>
      <p:pic>
        <p:nvPicPr>
          <p:cNvPr id="42" name="Picture 41">
            <a:extLst>
              <a:ext uri="{FF2B5EF4-FFF2-40B4-BE49-F238E27FC236}">
                <a16:creationId xmlns:a16="http://schemas.microsoft.com/office/drawing/2014/main" id="{0DA27DC7-D0A3-4320-90CF-08AC826948C9}"/>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5" name="TextBox 15">
            <a:extLst>
              <a:ext uri="{FF2B5EF4-FFF2-40B4-BE49-F238E27FC236}">
                <a16:creationId xmlns:a16="http://schemas.microsoft.com/office/drawing/2014/main" id="{D35AD172-FFC5-4BE9-9136-DB417ACBCF7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dirty="0"/>
              <a:t>        研究成果</a:t>
            </a:r>
            <a:r>
              <a:rPr lang="en-US" altLang="zh-CN" sz="2000" dirty="0"/>
              <a:t>3</a:t>
            </a:r>
            <a:r>
              <a:rPr lang="zh-CN" altLang="en-US" sz="2000" dirty="0"/>
              <a:t>：二倍体无籽西瓜的诱导体系的建立</a:t>
            </a:r>
            <a:endParaRPr lang="zh-CN" altLang="en-US" sz="2000" dirty="0">
              <a:latin typeface="微软雅黑" panose="020B0503020204020204" pitchFamily="34" charset="-122"/>
              <a:ea typeface="微软雅黑" panose="020B0503020204020204" pitchFamily="34" charset="-122"/>
            </a:endParaRPr>
          </a:p>
        </p:txBody>
      </p:sp>
      <p:sp>
        <p:nvSpPr>
          <p:cNvPr id="53" name="文本框 52">
            <a:extLst>
              <a:ext uri="{FF2B5EF4-FFF2-40B4-BE49-F238E27FC236}">
                <a16:creationId xmlns:a16="http://schemas.microsoft.com/office/drawing/2014/main" id="{41F10403-9EC5-4DB1-8BEB-54C57A202718}"/>
              </a:ext>
            </a:extLst>
          </p:cNvPr>
          <p:cNvSpPr txBox="1"/>
          <p:nvPr/>
        </p:nvSpPr>
        <p:spPr>
          <a:xfrm>
            <a:off x="951345" y="1828823"/>
            <a:ext cx="7051940" cy="369332"/>
          </a:xfrm>
          <a:prstGeom prst="rect">
            <a:avLst/>
          </a:prstGeom>
          <a:noFill/>
        </p:spPr>
        <p:txBody>
          <a:bodyPr wrap="square">
            <a:spAutoFit/>
          </a:bodyPr>
          <a:lstStyle/>
          <a:p>
            <a:r>
              <a:rPr lang="zh-CN" altLang="en-US" dirty="0"/>
              <a:t>其他转基因植株的获得</a:t>
            </a:r>
          </a:p>
        </p:txBody>
      </p:sp>
      <p:pic>
        <p:nvPicPr>
          <p:cNvPr id="3" name="图片 2" descr="桌子上的花瓶里插着一盆植物&#10;&#10;低可信度描述已自动生成">
            <a:extLst>
              <a:ext uri="{FF2B5EF4-FFF2-40B4-BE49-F238E27FC236}">
                <a16:creationId xmlns:a16="http://schemas.microsoft.com/office/drawing/2014/main" id="{C7558801-6A43-447D-A61D-9629F9B79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54" y="2611118"/>
            <a:ext cx="1896471" cy="2218334"/>
          </a:xfrm>
          <a:prstGeom prst="rect">
            <a:avLst/>
          </a:prstGeom>
        </p:spPr>
      </p:pic>
      <p:pic>
        <p:nvPicPr>
          <p:cNvPr id="5" name="图片 4" descr="黑白色的花&#10;&#10;描述已自动生成">
            <a:extLst>
              <a:ext uri="{FF2B5EF4-FFF2-40B4-BE49-F238E27FC236}">
                <a16:creationId xmlns:a16="http://schemas.microsoft.com/office/drawing/2014/main" id="{026C4C88-F612-482F-BBAC-E834505E1C46}"/>
              </a:ext>
            </a:extLst>
          </p:cNvPr>
          <p:cNvPicPr>
            <a:picLocks noChangeAspect="1"/>
          </p:cNvPicPr>
          <p:nvPr/>
        </p:nvPicPr>
        <p:blipFill rotWithShape="1">
          <a:blip r:embed="rId4">
            <a:extLst>
              <a:ext uri="{28A0092B-C50C-407E-A947-70E740481C1C}">
                <a14:useLocalDpi xmlns:a14="http://schemas.microsoft.com/office/drawing/2010/main" val="0"/>
              </a:ext>
            </a:extLst>
          </a:blip>
          <a:srcRect l="22894" r="20164"/>
          <a:stretch/>
        </p:blipFill>
        <p:spPr>
          <a:xfrm rot="10800000">
            <a:off x="2708405" y="2608469"/>
            <a:ext cx="1688670" cy="2218335"/>
          </a:xfrm>
          <a:prstGeom prst="rect">
            <a:avLst/>
          </a:prstGeom>
        </p:spPr>
      </p:pic>
      <p:pic>
        <p:nvPicPr>
          <p:cNvPr id="8" name="图片 7" descr="地图&#10;&#10;描述已自动生成">
            <a:extLst>
              <a:ext uri="{FF2B5EF4-FFF2-40B4-BE49-F238E27FC236}">
                <a16:creationId xmlns:a16="http://schemas.microsoft.com/office/drawing/2014/main" id="{1CAD5F21-92F6-4A07-8F77-825DCE0B03CF}"/>
              </a:ext>
            </a:extLst>
          </p:cNvPr>
          <p:cNvPicPr>
            <a:picLocks noChangeAspect="1"/>
          </p:cNvPicPr>
          <p:nvPr/>
        </p:nvPicPr>
        <p:blipFill rotWithShape="1">
          <a:blip r:embed="rId5">
            <a:extLst>
              <a:ext uri="{28A0092B-C50C-407E-A947-70E740481C1C}">
                <a14:useLocalDpi xmlns:a14="http://schemas.microsoft.com/office/drawing/2010/main" val="0"/>
              </a:ext>
            </a:extLst>
          </a:blip>
          <a:srcRect l="17137" r="20702"/>
          <a:stretch/>
        </p:blipFill>
        <p:spPr>
          <a:xfrm rot="10800000">
            <a:off x="4434006" y="2609842"/>
            <a:ext cx="1842312" cy="2216962"/>
          </a:xfrm>
          <a:prstGeom prst="rect">
            <a:avLst/>
          </a:prstGeom>
        </p:spPr>
      </p:pic>
      <p:pic>
        <p:nvPicPr>
          <p:cNvPr id="10" name="图片 9" descr="塑料瓶子在桌子上&#10;&#10;低可信度描述已自动生成">
            <a:extLst>
              <a:ext uri="{FF2B5EF4-FFF2-40B4-BE49-F238E27FC236}">
                <a16:creationId xmlns:a16="http://schemas.microsoft.com/office/drawing/2014/main" id="{6E1CB318-4BAC-4157-9321-B635EB8C9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5641" y="2607920"/>
            <a:ext cx="2042505" cy="2216963"/>
          </a:xfrm>
          <a:prstGeom prst="rect">
            <a:avLst/>
          </a:prstGeom>
        </p:spPr>
      </p:pic>
      <p:sp>
        <p:nvSpPr>
          <p:cNvPr id="32" name="文本框 31">
            <a:extLst>
              <a:ext uri="{FF2B5EF4-FFF2-40B4-BE49-F238E27FC236}">
                <a16:creationId xmlns:a16="http://schemas.microsoft.com/office/drawing/2014/main" id="{EA8C1F43-6D8B-4B06-B3F6-2AE00F480EE7}"/>
              </a:ext>
            </a:extLst>
          </p:cNvPr>
          <p:cNvSpPr txBox="1"/>
          <p:nvPr/>
        </p:nvSpPr>
        <p:spPr>
          <a:xfrm>
            <a:off x="960899" y="4989425"/>
            <a:ext cx="1107996" cy="646331"/>
          </a:xfrm>
          <a:prstGeom prst="rect">
            <a:avLst/>
          </a:prstGeom>
          <a:noFill/>
        </p:spPr>
        <p:txBody>
          <a:bodyPr wrap="none" rtlCol="0">
            <a:spAutoFit/>
          </a:bodyPr>
          <a:lstStyle/>
          <a:p>
            <a:r>
              <a:rPr lang="en-US" altLang="zh-CN" i="1" dirty="0"/>
              <a:t>CLBBML3</a:t>
            </a:r>
          </a:p>
          <a:p>
            <a:r>
              <a:rPr lang="zh-CN" altLang="en-US" dirty="0"/>
              <a:t>异位表达</a:t>
            </a:r>
          </a:p>
        </p:txBody>
      </p:sp>
      <p:sp>
        <p:nvSpPr>
          <p:cNvPr id="34" name="文本框 33">
            <a:extLst>
              <a:ext uri="{FF2B5EF4-FFF2-40B4-BE49-F238E27FC236}">
                <a16:creationId xmlns:a16="http://schemas.microsoft.com/office/drawing/2014/main" id="{2C5BE47F-F852-4E1D-A323-D7C72E95A855}"/>
              </a:ext>
            </a:extLst>
          </p:cNvPr>
          <p:cNvSpPr txBox="1"/>
          <p:nvPr/>
        </p:nvSpPr>
        <p:spPr>
          <a:xfrm>
            <a:off x="2998741" y="4989425"/>
            <a:ext cx="1107996" cy="646331"/>
          </a:xfrm>
          <a:prstGeom prst="rect">
            <a:avLst/>
          </a:prstGeom>
          <a:noFill/>
        </p:spPr>
        <p:txBody>
          <a:bodyPr wrap="none" rtlCol="0">
            <a:spAutoFit/>
          </a:bodyPr>
          <a:lstStyle/>
          <a:p>
            <a:r>
              <a:rPr lang="en-US" altLang="zh-CN" i="1" dirty="0"/>
              <a:t>CLBBML4</a:t>
            </a:r>
          </a:p>
          <a:p>
            <a:r>
              <a:rPr lang="zh-CN" altLang="en-US" dirty="0"/>
              <a:t>异位表达</a:t>
            </a:r>
          </a:p>
        </p:txBody>
      </p:sp>
      <p:sp>
        <p:nvSpPr>
          <p:cNvPr id="36" name="文本框 35">
            <a:extLst>
              <a:ext uri="{FF2B5EF4-FFF2-40B4-BE49-F238E27FC236}">
                <a16:creationId xmlns:a16="http://schemas.microsoft.com/office/drawing/2014/main" id="{BB56C27B-F779-405A-84E5-A2D25EF9D33C}"/>
              </a:ext>
            </a:extLst>
          </p:cNvPr>
          <p:cNvSpPr txBox="1"/>
          <p:nvPr/>
        </p:nvSpPr>
        <p:spPr>
          <a:xfrm>
            <a:off x="4801163" y="4989425"/>
            <a:ext cx="1107996" cy="646331"/>
          </a:xfrm>
          <a:prstGeom prst="rect">
            <a:avLst/>
          </a:prstGeom>
          <a:noFill/>
        </p:spPr>
        <p:txBody>
          <a:bodyPr wrap="none" rtlCol="0">
            <a:spAutoFit/>
          </a:bodyPr>
          <a:lstStyle/>
          <a:p>
            <a:r>
              <a:rPr lang="en-US" altLang="zh-CN" i="1" dirty="0"/>
              <a:t>CLBBML5</a:t>
            </a:r>
          </a:p>
          <a:p>
            <a:r>
              <a:rPr lang="zh-CN" altLang="en-US" dirty="0"/>
              <a:t>异位表达</a:t>
            </a:r>
          </a:p>
        </p:txBody>
      </p:sp>
      <p:sp>
        <p:nvSpPr>
          <p:cNvPr id="37" name="文本框 36">
            <a:extLst>
              <a:ext uri="{FF2B5EF4-FFF2-40B4-BE49-F238E27FC236}">
                <a16:creationId xmlns:a16="http://schemas.microsoft.com/office/drawing/2014/main" id="{792E11FF-96E6-4F42-9614-F85C314CA86D}"/>
              </a:ext>
            </a:extLst>
          </p:cNvPr>
          <p:cNvSpPr txBox="1"/>
          <p:nvPr/>
        </p:nvSpPr>
        <p:spPr>
          <a:xfrm>
            <a:off x="6792895" y="4989424"/>
            <a:ext cx="1107996" cy="646331"/>
          </a:xfrm>
          <a:prstGeom prst="rect">
            <a:avLst/>
          </a:prstGeom>
          <a:noFill/>
        </p:spPr>
        <p:txBody>
          <a:bodyPr wrap="none" rtlCol="0">
            <a:spAutoFit/>
          </a:bodyPr>
          <a:lstStyle/>
          <a:p>
            <a:r>
              <a:rPr lang="en-US" altLang="zh-CN" i="1" dirty="0"/>
              <a:t>NDC80</a:t>
            </a:r>
          </a:p>
          <a:p>
            <a:r>
              <a:rPr lang="zh-CN" altLang="en-US" dirty="0"/>
              <a:t>敲除植株</a:t>
            </a:r>
          </a:p>
        </p:txBody>
      </p:sp>
    </p:spTree>
    <p:extLst>
      <p:ext uri="{BB962C8B-B14F-4D97-AF65-F5344CB8AC3E}">
        <p14:creationId xmlns:p14="http://schemas.microsoft.com/office/powerpoint/2010/main" val="3431843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3C7FE5F-1A47-47C8-A598-CCDE3D2E22E1}"/>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Isosceles Triangle 26">
            <a:extLst>
              <a:ext uri="{FF2B5EF4-FFF2-40B4-BE49-F238E27FC236}">
                <a16:creationId xmlns:a16="http://schemas.microsoft.com/office/drawing/2014/main" id="{7DE71ED0-59BD-425A-9D5B-640EB26CF984}"/>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27">
            <a:extLst>
              <a:ext uri="{FF2B5EF4-FFF2-40B4-BE49-F238E27FC236}">
                <a16:creationId xmlns:a16="http://schemas.microsoft.com/office/drawing/2014/main" id="{B6B1E5FD-EBFD-4EC7-95E3-08AC7F11C1CE}"/>
              </a:ext>
            </a:extLst>
          </p:cNvPr>
          <p:cNvGrpSpPr/>
          <p:nvPr/>
        </p:nvGrpSpPr>
        <p:grpSpPr>
          <a:xfrm>
            <a:off x="877455" y="711205"/>
            <a:ext cx="8201890" cy="36949"/>
            <a:chOff x="877455" y="905161"/>
            <a:chExt cx="8201890" cy="36949"/>
          </a:xfrm>
          <a:solidFill>
            <a:srgbClr val="203864"/>
          </a:solidFill>
        </p:grpSpPr>
        <p:cxnSp>
          <p:nvCxnSpPr>
            <p:cNvPr id="29" name="Straight Connector 28">
              <a:extLst>
                <a:ext uri="{FF2B5EF4-FFF2-40B4-BE49-F238E27FC236}">
                  <a16:creationId xmlns:a16="http://schemas.microsoft.com/office/drawing/2014/main" id="{9DDFEEF5-7A04-4070-8879-A7598D42C53A}"/>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397BE2-5B20-4794-9289-A2CCB0F7667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9F3DD2D-740D-4919-88F1-98D668C39D15}"/>
              </a:ext>
            </a:extLst>
          </p:cNvPr>
          <p:cNvSpPr txBox="1"/>
          <p:nvPr/>
        </p:nvSpPr>
        <p:spPr>
          <a:xfrm>
            <a:off x="849744" y="147782"/>
            <a:ext cx="3877985"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p:txBody>
      </p:sp>
      <p:pic>
        <p:nvPicPr>
          <p:cNvPr id="42" name="Picture 41">
            <a:extLst>
              <a:ext uri="{FF2B5EF4-FFF2-40B4-BE49-F238E27FC236}">
                <a16:creationId xmlns:a16="http://schemas.microsoft.com/office/drawing/2014/main" id="{0DA27DC7-D0A3-4320-90CF-08AC826948C9}"/>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5" name="TextBox 15">
            <a:extLst>
              <a:ext uri="{FF2B5EF4-FFF2-40B4-BE49-F238E27FC236}">
                <a16:creationId xmlns:a16="http://schemas.microsoft.com/office/drawing/2014/main" id="{D35AD172-FFC5-4BE9-9136-DB417ACBCF7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4</a:t>
            </a:r>
            <a:r>
              <a:rPr lang="zh-CN" altLang="en-US" sz="2000" b="1" dirty="0"/>
              <a:t>：西瓜单倍体诱导系统的建立</a:t>
            </a:r>
            <a:endParaRPr lang="zh-CN" altLang="en-US" sz="2000" b="1" dirty="0">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5E89622D-39A5-4799-A1C8-2FF9401D1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8" y="1704387"/>
            <a:ext cx="6108525" cy="305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2C0A012E-052B-4606-BFA4-17C171ABB101}"/>
              </a:ext>
            </a:extLst>
          </p:cNvPr>
          <p:cNvSpPr txBox="1"/>
          <p:nvPr/>
        </p:nvSpPr>
        <p:spPr>
          <a:xfrm>
            <a:off x="1873189" y="4809250"/>
            <a:ext cx="2954655" cy="369332"/>
          </a:xfrm>
          <a:prstGeom prst="rect">
            <a:avLst/>
          </a:prstGeom>
          <a:noFill/>
        </p:spPr>
        <p:txBody>
          <a:bodyPr wrap="none" rtlCol="0">
            <a:spAutoFit/>
          </a:bodyPr>
          <a:lstStyle/>
          <a:p>
            <a:r>
              <a:rPr lang="zh-CN" altLang="en-US" dirty="0"/>
              <a:t>拟南芥中测试，该系统可行</a:t>
            </a:r>
          </a:p>
        </p:txBody>
      </p:sp>
      <p:pic>
        <p:nvPicPr>
          <p:cNvPr id="21" name="图片 10">
            <a:extLst>
              <a:ext uri="{FF2B5EF4-FFF2-40B4-BE49-F238E27FC236}">
                <a16:creationId xmlns:a16="http://schemas.microsoft.com/office/drawing/2014/main" id="{29EEFBD1-1937-4219-B9D4-00A3C67A5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2886" y="1944476"/>
            <a:ext cx="2516629" cy="2725167"/>
          </a:xfrm>
          <a:prstGeom prst="rect">
            <a:avLst/>
          </a:prstGeom>
        </p:spPr>
      </p:pic>
      <p:sp>
        <p:nvSpPr>
          <p:cNvPr id="22" name="文本框 21">
            <a:extLst>
              <a:ext uri="{FF2B5EF4-FFF2-40B4-BE49-F238E27FC236}">
                <a16:creationId xmlns:a16="http://schemas.microsoft.com/office/drawing/2014/main" id="{3782184D-C618-4C7D-B713-0D4E940ADBC8}"/>
              </a:ext>
            </a:extLst>
          </p:cNvPr>
          <p:cNvSpPr txBox="1"/>
          <p:nvPr/>
        </p:nvSpPr>
        <p:spPr>
          <a:xfrm>
            <a:off x="6596222" y="4764213"/>
            <a:ext cx="2516629" cy="646331"/>
          </a:xfrm>
          <a:prstGeom prst="rect">
            <a:avLst/>
          </a:prstGeom>
          <a:noFill/>
        </p:spPr>
        <p:txBody>
          <a:bodyPr wrap="square" rtlCol="0">
            <a:spAutoFit/>
          </a:bodyPr>
          <a:lstStyle/>
          <a:p>
            <a:r>
              <a:rPr lang="zh-CN" altLang="en-US" dirty="0"/>
              <a:t>西瓜获得阳性苗，有待进一步田间验证</a:t>
            </a:r>
          </a:p>
        </p:txBody>
      </p:sp>
    </p:spTree>
    <p:extLst>
      <p:ext uri="{BB962C8B-B14F-4D97-AF65-F5344CB8AC3E}">
        <p14:creationId xmlns:p14="http://schemas.microsoft.com/office/powerpoint/2010/main" val="34948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3C7FE5F-1A47-47C8-A598-CCDE3D2E22E1}"/>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Isosceles Triangle 26">
            <a:extLst>
              <a:ext uri="{FF2B5EF4-FFF2-40B4-BE49-F238E27FC236}">
                <a16:creationId xmlns:a16="http://schemas.microsoft.com/office/drawing/2014/main" id="{7DE71ED0-59BD-425A-9D5B-640EB26CF984}"/>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27">
            <a:extLst>
              <a:ext uri="{FF2B5EF4-FFF2-40B4-BE49-F238E27FC236}">
                <a16:creationId xmlns:a16="http://schemas.microsoft.com/office/drawing/2014/main" id="{B6B1E5FD-EBFD-4EC7-95E3-08AC7F11C1CE}"/>
              </a:ext>
            </a:extLst>
          </p:cNvPr>
          <p:cNvGrpSpPr/>
          <p:nvPr/>
        </p:nvGrpSpPr>
        <p:grpSpPr>
          <a:xfrm>
            <a:off x="877455" y="711205"/>
            <a:ext cx="8201890" cy="36949"/>
            <a:chOff x="877455" y="905161"/>
            <a:chExt cx="8201890" cy="36949"/>
          </a:xfrm>
          <a:solidFill>
            <a:srgbClr val="203864"/>
          </a:solidFill>
        </p:grpSpPr>
        <p:cxnSp>
          <p:nvCxnSpPr>
            <p:cNvPr id="29" name="Straight Connector 28">
              <a:extLst>
                <a:ext uri="{FF2B5EF4-FFF2-40B4-BE49-F238E27FC236}">
                  <a16:creationId xmlns:a16="http://schemas.microsoft.com/office/drawing/2014/main" id="{9DDFEEF5-7A04-4070-8879-A7598D42C53A}"/>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397BE2-5B20-4794-9289-A2CCB0F7667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9F3DD2D-740D-4919-88F1-98D668C39D15}"/>
              </a:ext>
            </a:extLst>
          </p:cNvPr>
          <p:cNvSpPr txBox="1"/>
          <p:nvPr/>
        </p:nvSpPr>
        <p:spPr>
          <a:xfrm>
            <a:off x="849744" y="147782"/>
            <a:ext cx="3877985"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p:txBody>
      </p:sp>
      <p:pic>
        <p:nvPicPr>
          <p:cNvPr id="42" name="Picture 41">
            <a:extLst>
              <a:ext uri="{FF2B5EF4-FFF2-40B4-BE49-F238E27FC236}">
                <a16:creationId xmlns:a16="http://schemas.microsoft.com/office/drawing/2014/main" id="{0DA27DC7-D0A3-4320-90CF-08AC826948C9}"/>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5" name="TextBox 15">
            <a:extLst>
              <a:ext uri="{FF2B5EF4-FFF2-40B4-BE49-F238E27FC236}">
                <a16:creationId xmlns:a16="http://schemas.microsoft.com/office/drawing/2014/main" id="{D35AD172-FFC5-4BE9-9136-DB417ACBCF7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5</a:t>
            </a:r>
            <a:r>
              <a:rPr lang="zh-CN" altLang="en-US" sz="2000" b="1" dirty="0"/>
              <a:t>：西瓜孤雌生殖相关基因研究</a:t>
            </a:r>
            <a:endParaRPr lang="zh-CN" altLang="en-US" sz="2000" b="1" dirty="0">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F84CB2D8-B97A-4661-827F-C4C6FE33B23B}"/>
              </a:ext>
            </a:extLst>
          </p:cNvPr>
          <p:cNvGrpSpPr/>
          <p:nvPr/>
        </p:nvGrpSpPr>
        <p:grpSpPr>
          <a:xfrm>
            <a:off x="1204245" y="1646601"/>
            <a:ext cx="6735510" cy="3564798"/>
            <a:chOff x="1421051" y="1299213"/>
            <a:chExt cx="9726894" cy="5148000"/>
          </a:xfrm>
        </p:grpSpPr>
        <p:grpSp>
          <p:nvGrpSpPr>
            <p:cNvPr id="15" name="组合 14">
              <a:extLst>
                <a:ext uri="{FF2B5EF4-FFF2-40B4-BE49-F238E27FC236}">
                  <a16:creationId xmlns:a16="http://schemas.microsoft.com/office/drawing/2014/main" id="{3A8FE1F0-3DE8-4C82-8F8E-26BA8B652D38}"/>
                </a:ext>
              </a:extLst>
            </p:cNvPr>
            <p:cNvGrpSpPr/>
            <p:nvPr/>
          </p:nvGrpSpPr>
          <p:grpSpPr>
            <a:xfrm>
              <a:off x="1421051" y="1299213"/>
              <a:ext cx="4674949" cy="5148000"/>
              <a:chOff x="1305948" y="1581357"/>
              <a:chExt cx="4674949" cy="4932000"/>
            </a:xfrm>
          </p:grpSpPr>
          <p:grpSp>
            <p:nvGrpSpPr>
              <p:cNvPr id="32" name="组合 31">
                <a:extLst>
                  <a:ext uri="{FF2B5EF4-FFF2-40B4-BE49-F238E27FC236}">
                    <a16:creationId xmlns:a16="http://schemas.microsoft.com/office/drawing/2014/main" id="{836A4E98-0ACB-4FF9-8B44-9B64A80E6B66}"/>
                  </a:ext>
                </a:extLst>
              </p:cNvPr>
              <p:cNvGrpSpPr>
                <a:grpSpLocks noChangeAspect="1"/>
              </p:cNvGrpSpPr>
              <p:nvPr/>
            </p:nvGrpSpPr>
            <p:grpSpPr>
              <a:xfrm>
                <a:off x="1305948" y="1581357"/>
                <a:ext cx="4674949" cy="4932000"/>
                <a:chOff x="154834" y="3526816"/>
                <a:chExt cx="3071121" cy="3240000"/>
              </a:xfrm>
            </p:grpSpPr>
            <p:pic>
              <p:nvPicPr>
                <p:cNvPr id="34" name="图片 33">
                  <a:extLst>
                    <a:ext uri="{FF2B5EF4-FFF2-40B4-BE49-F238E27FC236}">
                      <a16:creationId xmlns:a16="http://schemas.microsoft.com/office/drawing/2014/main" id="{F131E7F5-8E40-4E81-8DE9-D8EC9B7325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587" b="20931"/>
                <a:stretch/>
              </p:blipFill>
              <p:spPr>
                <a:xfrm>
                  <a:off x="154834" y="3526816"/>
                  <a:ext cx="3071121" cy="3240000"/>
                </a:xfrm>
                <a:prstGeom prst="rect">
                  <a:avLst/>
                </a:prstGeom>
              </p:spPr>
            </p:pic>
            <p:cxnSp>
              <p:nvCxnSpPr>
                <p:cNvPr id="35" name="直接箭头连接符 34">
                  <a:extLst>
                    <a:ext uri="{FF2B5EF4-FFF2-40B4-BE49-F238E27FC236}">
                      <a16:creationId xmlns:a16="http://schemas.microsoft.com/office/drawing/2014/main" id="{D586B010-5BDA-4789-9CA0-4F296983268A}"/>
                    </a:ext>
                  </a:extLst>
                </p:cNvPr>
                <p:cNvCxnSpPr>
                  <a:cxnSpLocks/>
                </p:cNvCxnSpPr>
                <p:nvPr/>
              </p:nvCxnSpPr>
              <p:spPr bwMode="auto">
                <a:xfrm>
                  <a:off x="1270250" y="4677088"/>
                  <a:ext cx="0" cy="175491"/>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6" name="直接箭头连接符 35">
                  <a:extLst>
                    <a:ext uri="{FF2B5EF4-FFF2-40B4-BE49-F238E27FC236}">
                      <a16:creationId xmlns:a16="http://schemas.microsoft.com/office/drawing/2014/main" id="{9B546A88-63F4-428A-9211-0B328F32A3AC}"/>
                    </a:ext>
                  </a:extLst>
                </p:cNvPr>
                <p:cNvCxnSpPr/>
                <p:nvPr/>
              </p:nvCxnSpPr>
              <p:spPr bwMode="auto">
                <a:xfrm>
                  <a:off x="1572163" y="4598578"/>
                  <a:ext cx="0" cy="166255"/>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grpSp>
          <p:sp>
            <p:nvSpPr>
              <p:cNvPr id="33" name="任意多边形: 形状 32">
                <a:extLst>
                  <a:ext uri="{FF2B5EF4-FFF2-40B4-BE49-F238E27FC236}">
                    <a16:creationId xmlns:a16="http://schemas.microsoft.com/office/drawing/2014/main" id="{9ECF9064-BB32-4ED7-8EBA-E8F7ADCA3F0E}"/>
                  </a:ext>
                </a:extLst>
              </p:cNvPr>
              <p:cNvSpPr/>
              <p:nvPr/>
            </p:nvSpPr>
            <p:spPr bwMode="auto">
              <a:xfrm>
                <a:off x="2851150" y="3524250"/>
                <a:ext cx="1797050" cy="1860550"/>
              </a:xfrm>
              <a:custGeom>
                <a:avLst/>
                <a:gdLst>
                  <a:gd name="connsiteX0" fmla="*/ 342900 w 1797050"/>
                  <a:gd name="connsiteY0" fmla="*/ 101600 h 1860550"/>
                  <a:gd name="connsiteX1" fmla="*/ 234950 w 1797050"/>
                  <a:gd name="connsiteY1" fmla="*/ 114300 h 1860550"/>
                  <a:gd name="connsiteX2" fmla="*/ 196850 w 1797050"/>
                  <a:gd name="connsiteY2" fmla="*/ 127000 h 1860550"/>
                  <a:gd name="connsiteX3" fmla="*/ 165100 w 1797050"/>
                  <a:gd name="connsiteY3" fmla="*/ 152400 h 1860550"/>
                  <a:gd name="connsiteX4" fmla="*/ 127000 w 1797050"/>
                  <a:gd name="connsiteY4" fmla="*/ 177800 h 1860550"/>
                  <a:gd name="connsiteX5" fmla="*/ 114300 w 1797050"/>
                  <a:gd name="connsiteY5" fmla="*/ 196850 h 1860550"/>
                  <a:gd name="connsiteX6" fmla="*/ 95250 w 1797050"/>
                  <a:gd name="connsiteY6" fmla="*/ 209550 h 1860550"/>
                  <a:gd name="connsiteX7" fmla="*/ 88900 w 1797050"/>
                  <a:gd name="connsiteY7" fmla="*/ 228600 h 1860550"/>
                  <a:gd name="connsiteX8" fmla="*/ 76200 w 1797050"/>
                  <a:gd name="connsiteY8" fmla="*/ 247650 h 1860550"/>
                  <a:gd name="connsiteX9" fmla="*/ 63500 w 1797050"/>
                  <a:gd name="connsiteY9" fmla="*/ 285750 h 1860550"/>
                  <a:gd name="connsiteX10" fmla="*/ 44450 w 1797050"/>
                  <a:gd name="connsiteY10" fmla="*/ 323850 h 1860550"/>
                  <a:gd name="connsiteX11" fmla="*/ 31750 w 1797050"/>
                  <a:gd name="connsiteY11" fmla="*/ 342900 h 1860550"/>
                  <a:gd name="connsiteX12" fmla="*/ 19050 w 1797050"/>
                  <a:gd name="connsiteY12" fmla="*/ 387350 h 1860550"/>
                  <a:gd name="connsiteX13" fmla="*/ 6350 w 1797050"/>
                  <a:gd name="connsiteY13" fmla="*/ 431800 h 1860550"/>
                  <a:gd name="connsiteX14" fmla="*/ 0 w 1797050"/>
                  <a:gd name="connsiteY14" fmla="*/ 476250 h 1860550"/>
                  <a:gd name="connsiteX15" fmla="*/ 6350 w 1797050"/>
                  <a:gd name="connsiteY15" fmla="*/ 654050 h 1860550"/>
                  <a:gd name="connsiteX16" fmla="*/ 25400 w 1797050"/>
                  <a:gd name="connsiteY16" fmla="*/ 717550 h 1860550"/>
                  <a:gd name="connsiteX17" fmla="*/ 38100 w 1797050"/>
                  <a:gd name="connsiteY17" fmla="*/ 755650 h 1860550"/>
                  <a:gd name="connsiteX18" fmla="*/ 44450 w 1797050"/>
                  <a:gd name="connsiteY18" fmla="*/ 774700 h 1860550"/>
                  <a:gd name="connsiteX19" fmla="*/ 63500 w 1797050"/>
                  <a:gd name="connsiteY19" fmla="*/ 819150 h 1860550"/>
                  <a:gd name="connsiteX20" fmla="*/ 76200 w 1797050"/>
                  <a:gd name="connsiteY20" fmla="*/ 869950 h 1860550"/>
                  <a:gd name="connsiteX21" fmla="*/ 82550 w 1797050"/>
                  <a:gd name="connsiteY21" fmla="*/ 895350 h 1860550"/>
                  <a:gd name="connsiteX22" fmla="*/ 107950 w 1797050"/>
                  <a:gd name="connsiteY22" fmla="*/ 933450 h 1860550"/>
                  <a:gd name="connsiteX23" fmla="*/ 127000 w 1797050"/>
                  <a:gd name="connsiteY23" fmla="*/ 971550 h 1860550"/>
                  <a:gd name="connsiteX24" fmla="*/ 139700 w 1797050"/>
                  <a:gd name="connsiteY24" fmla="*/ 996950 h 1860550"/>
                  <a:gd name="connsiteX25" fmla="*/ 165100 w 1797050"/>
                  <a:gd name="connsiteY25" fmla="*/ 1022350 h 1860550"/>
                  <a:gd name="connsiteX26" fmla="*/ 177800 w 1797050"/>
                  <a:gd name="connsiteY26" fmla="*/ 1041400 h 1860550"/>
                  <a:gd name="connsiteX27" fmla="*/ 222250 w 1797050"/>
                  <a:gd name="connsiteY27" fmla="*/ 1085850 h 1860550"/>
                  <a:gd name="connsiteX28" fmla="*/ 266700 w 1797050"/>
                  <a:gd name="connsiteY28" fmla="*/ 1130300 h 1860550"/>
                  <a:gd name="connsiteX29" fmla="*/ 304800 w 1797050"/>
                  <a:gd name="connsiteY29" fmla="*/ 1168400 h 1860550"/>
                  <a:gd name="connsiteX30" fmla="*/ 323850 w 1797050"/>
                  <a:gd name="connsiteY30" fmla="*/ 1181100 h 1860550"/>
                  <a:gd name="connsiteX31" fmla="*/ 381000 w 1797050"/>
                  <a:gd name="connsiteY31" fmla="*/ 1225550 h 1860550"/>
                  <a:gd name="connsiteX32" fmla="*/ 425450 w 1797050"/>
                  <a:gd name="connsiteY32" fmla="*/ 1276350 h 1860550"/>
                  <a:gd name="connsiteX33" fmla="*/ 450850 w 1797050"/>
                  <a:gd name="connsiteY33" fmla="*/ 1308100 h 1860550"/>
                  <a:gd name="connsiteX34" fmla="*/ 463550 w 1797050"/>
                  <a:gd name="connsiteY34" fmla="*/ 1327150 h 1860550"/>
                  <a:gd name="connsiteX35" fmla="*/ 482600 w 1797050"/>
                  <a:gd name="connsiteY35" fmla="*/ 1346200 h 1860550"/>
                  <a:gd name="connsiteX36" fmla="*/ 520700 w 1797050"/>
                  <a:gd name="connsiteY36" fmla="*/ 1416050 h 1860550"/>
                  <a:gd name="connsiteX37" fmla="*/ 533400 w 1797050"/>
                  <a:gd name="connsiteY37" fmla="*/ 1435100 h 1860550"/>
                  <a:gd name="connsiteX38" fmla="*/ 539750 w 1797050"/>
                  <a:gd name="connsiteY38" fmla="*/ 1460500 h 1860550"/>
                  <a:gd name="connsiteX39" fmla="*/ 552450 w 1797050"/>
                  <a:gd name="connsiteY39" fmla="*/ 1498600 h 1860550"/>
                  <a:gd name="connsiteX40" fmla="*/ 584200 w 1797050"/>
                  <a:gd name="connsiteY40" fmla="*/ 1555750 h 1860550"/>
                  <a:gd name="connsiteX41" fmla="*/ 622300 w 1797050"/>
                  <a:gd name="connsiteY41" fmla="*/ 1574800 h 1860550"/>
                  <a:gd name="connsiteX42" fmla="*/ 895350 w 1797050"/>
                  <a:gd name="connsiteY42" fmla="*/ 1593850 h 1860550"/>
                  <a:gd name="connsiteX43" fmla="*/ 952500 w 1797050"/>
                  <a:gd name="connsiteY43" fmla="*/ 1606550 h 1860550"/>
                  <a:gd name="connsiteX44" fmla="*/ 990600 w 1797050"/>
                  <a:gd name="connsiteY44" fmla="*/ 1631950 h 1860550"/>
                  <a:gd name="connsiteX45" fmla="*/ 1009650 w 1797050"/>
                  <a:gd name="connsiteY45" fmla="*/ 1638300 h 1860550"/>
                  <a:gd name="connsiteX46" fmla="*/ 1047750 w 1797050"/>
                  <a:gd name="connsiteY46" fmla="*/ 1663700 h 1860550"/>
                  <a:gd name="connsiteX47" fmla="*/ 1073150 w 1797050"/>
                  <a:gd name="connsiteY47" fmla="*/ 1682750 h 1860550"/>
                  <a:gd name="connsiteX48" fmla="*/ 1092200 w 1797050"/>
                  <a:gd name="connsiteY48" fmla="*/ 1689100 h 1860550"/>
                  <a:gd name="connsiteX49" fmla="*/ 1130300 w 1797050"/>
                  <a:gd name="connsiteY49" fmla="*/ 1714500 h 1860550"/>
                  <a:gd name="connsiteX50" fmla="*/ 1149350 w 1797050"/>
                  <a:gd name="connsiteY50" fmla="*/ 1727200 h 1860550"/>
                  <a:gd name="connsiteX51" fmla="*/ 1187450 w 1797050"/>
                  <a:gd name="connsiteY51" fmla="*/ 1739900 h 1860550"/>
                  <a:gd name="connsiteX52" fmla="*/ 1206500 w 1797050"/>
                  <a:gd name="connsiteY52" fmla="*/ 1752600 h 1860550"/>
                  <a:gd name="connsiteX53" fmla="*/ 1244600 w 1797050"/>
                  <a:gd name="connsiteY53" fmla="*/ 1765300 h 1860550"/>
                  <a:gd name="connsiteX54" fmla="*/ 1263650 w 1797050"/>
                  <a:gd name="connsiteY54" fmla="*/ 1778000 h 1860550"/>
                  <a:gd name="connsiteX55" fmla="*/ 1301750 w 1797050"/>
                  <a:gd name="connsiteY55" fmla="*/ 1790700 h 1860550"/>
                  <a:gd name="connsiteX56" fmla="*/ 1320800 w 1797050"/>
                  <a:gd name="connsiteY56" fmla="*/ 1797050 h 1860550"/>
                  <a:gd name="connsiteX57" fmla="*/ 1377950 w 1797050"/>
                  <a:gd name="connsiteY57" fmla="*/ 1822450 h 1860550"/>
                  <a:gd name="connsiteX58" fmla="*/ 1403350 w 1797050"/>
                  <a:gd name="connsiteY58" fmla="*/ 1835150 h 1860550"/>
                  <a:gd name="connsiteX59" fmla="*/ 1441450 w 1797050"/>
                  <a:gd name="connsiteY59" fmla="*/ 1847850 h 1860550"/>
                  <a:gd name="connsiteX60" fmla="*/ 1460500 w 1797050"/>
                  <a:gd name="connsiteY60" fmla="*/ 1854200 h 1860550"/>
                  <a:gd name="connsiteX61" fmla="*/ 1479550 w 1797050"/>
                  <a:gd name="connsiteY61" fmla="*/ 1860550 h 1860550"/>
                  <a:gd name="connsiteX62" fmla="*/ 1657350 w 1797050"/>
                  <a:gd name="connsiteY62" fmla="*/ 1847850 h 1860550"/>
                  <a:gd name="connsiteX63" fmla="*/ 1695450 w 1797050"/>
                  <a:gd name="connsiteY63" fmla="*/ 1835150 h 1860550"/>
                  <a:gd name="connsiteX64" fmla="*/ 1714500 w 1797050"/>
                  <a:gd name="connsiteY64" fmla="*/ 1828800 h 1860550"/>
                  <a:gd name="connsiteX65" fmla="*/ 1733550 w 1797050"/>
                  <a:gd name="connsiteY65" fmla="*/ 1816100 h 1860550"/>
                  <a:gd name="connsiteX66" fmla="*/ 1778000 w 1797050"/>
                  <a:gd name="connsiteY66" fmla="*/ 1758950 h 1860550"/>
                  <a:gd name="connsiteX67" fmla="*/ 1790700 w 1797050"/>
                  <a:gd name="connsiteY67" fmla="*/ 1720850 h 1860550"/>
                  <a:gd name="connsiteX68" fmla="*/ 1797050 w 1797050"/>
                  <a:gd name="connsiteY68" fmla="*/ 1701800 h 1860550"/>
                  <a:gd name="connsiteX69" fmla="*/ 1790700 w 1797050"/>
                  <a:gd name="connsiteY69" fmla="*/ 1600200 h 1860550"/>
                  <a:gd name="connsiteX70" fmla="*/ 1765300 w 1797050"/>
                  <a:gd name="connsiteY70" fmla="*/ 1543050 h 1860550"/>
                  <a:gd name="connsiteX71" fmla="*/ 1727200 w 1797050"/>
                  <a:gd name="connsiteY71" fmla="*/ 1530350 h 1860550"/>
                  <a:gd name="connsiteX72" fmla="*/ 1574800 w 1797050"/>
                  <a:gd name="connsiteY72" fmla="*/ 1517650 h 1860550"/>
                  <a:gd name="connsiteX73" fmla="*/ 1549400 w 1797050"/>
                  <a:gd name="connsiteY73" fmla="*/ 1511300 h 1860550"/>
                  <a:gd name="connsiteX74" fmla="*/ 1498600 w 1797050"/>
                  <a:gd name="connsiteY74" fmla="*/ 1504950 h 1860550"/>
                  <a:gd name="connsiteX75" fmla="*/ 1454150 w 1797050"/>
                  <a:gd name="connsiteY75" fmla="*/ 1498600 h 1860550"/>
                  <a:gd name="connsiteX76" fmla="*/ 1416050 w 1797050"/>
                  <a:gd name="connsiteY76" fmla="*/ 1473200 h 1860550"/>
                  <a:gd name="connsiteX77" fmla="*/ 1377950 w 1797050"/>
                  <a:gd name="connsiteY77" fmla="*/ 1454150 h 1860550"/>
                  <a:gd name="connsiteX78" fmla="*/ 1365250 w 1797050"/>
                  <a:gd name="connsiteY78" fmla="*/ 1435100 h 1860550"/>
                  <a:gd name="connsiteX79" fmla="*/ 1346200 w 1797050"/>
                  <a:gd name="connsiteY79" fmla="*/ 1428750 h 1860550"/>
                  <a:gd name="connsiteX80" fmla="*/ 1339850 w 1797050"/>
                  <a:gd name="connsiteY80" fmla="*/ 1409700 h 1860550"/>
                  <a:gd name="connsiteX81" fmla="*/ 1314450 w 1797050"/>
                  <a:gd name="connsiteY81" fmla="*/ 1371600 h 1860550"/>
                  <a:gd name="connsiteX82" fmla="*/ 1301750 w 1797050"/>
                  <a:gd name="connsiteY82" fmla="*/ 1352550 h 1860550"/>
                  <a:gd name="connsiteX83" fmla="*/ 1282700 w 1797050"/>
                  <a:gd name="connsiteY83" fmla="*/ 1314450 h 1860550"/>
                  <a:gd name="connsiteX84" fmla="*/ 1270000 w 1797050"/>
                  <a:gd name="connsiteY84" fmla="*/ 1276350 h 1860550"/>
                  <a:gd name="connsiteX85" fmla="*/ 1263650 w 1797050"/>
                  <a:gd name="connsiteY85" fmla="*/ 1257300 h 1860550"/>
                  <a:gd name="connsiteX86" fmla="*/ 1244600 w 1797050"/>
                  <a:gd name="connsiteY86" fmla="*/ 1219200 h 1860550"/>
                  <a:gd name="connsiteX87" fmla="*/ 1231900 w 1797050"/>
                  <a:gd name="connsiteY87" fmla="*/ 1200150 h 1860550"/>
                  <a:gd name="connsiteX88" fmla="*/ 1219200 w 1797050"/>
                  <a:gd name="connsiteY88" fmla="*/ 1155700 h 1860550"/>
                  <a:gd name="connsiteX89" fmla="*/ 1206500 w 1797050"/>
                  <a:gd name="connsiteY89" fmla="*/ 1136650 h 1860550"/>
                  <a:gd name="connsiteX90" fmla="*/ 1193800 w 1797050"/>
                  <a:gd name="connsiteY90" fmla="*/ 1098550 h 1860550"/>
                  <a:gd name="connsiteX91" fmla="*/ 1168400 w 1797050"/>
                  <a:gd name="connsiteY91" fmla="*/ 1041400 h 1860550"/>
                  <a:gd name="connsiteX92" fmla="*/ 1155700 w 1797050"/>
                  <a:gd name="connsiteY92" fmla="*/ 1016000 h 1860550"/>
                  <a:gd name="connsiteX93" fmla="*/ 1149350 w 1797050"/>
                  <a:gd name="connsiteY93" fmla="*/ 996950 h 1860550"/>
                  <a:gd name="connsiteX94" fmla="*/ 1136650 w 1797050"/>
                  <a:gd name="connsiteY94" fmla="*/ 977900 h 1860550"/>
                  <a:gd name="connsiteX95" fmla="*/ 1123950 w 1797050"/>
                  <a:gd name="connsiteY95" fmla="*/ 939800 h 1860550"/>
                  <a:gd name="connsiteX96" fmla="*/ 1111250 w 1797050"/>
                  <a:gd name="connsiteY96" fmla="*/ 920750 h 1860550"/>
                  <a:gd name="connsiteX97" fmla="*/ 1098550 w 1797050"/>
                  <a:gd name="connsiteY97" fmla="*/ 882650 h 1860550"/>
                  <a:gd name="connsiteX98" fmla="*/ 1079500 w 1797050"/>
                  <a:gd name="connsiteY98" fmla="*/ 844550 h 1860550"/>
                  <a:gd name="connsiteX99" fmla="*/ 1066800 w 1797050"/>
                  <a:gd name="connsiteY99" fmla="*/ 825500 h 1860550"/>
                  <a:gd name="connsiteX100" fmla="*/ 1073150 w 1797050"/>
                  <a:gd name="connsiteY100" fmla="*/ 565150 h 1860550"/>
                  <a:gd name="connsiteX101" fmla="*/ 1073150 w 1797050"/>
                  <a:gd name="connsiteY101" fmla="*/ 330200 h 1860550"/>
                  <a:gd name="connsiteX102" fmla="*/ 1060450 w 1797050"/>
                  <a:gd name="connsiteY102" fmla="*/ 304800 h 1860550"/>
                  <a:gd name="connsiteX103" fmla="*/ 1035050 w 1797050"/>
                  <a:gd name="connsiteY103" fmla="*/ 266700 h 1860550"/>
                  <a:gd name="connsiteX104" fmla="*/ 1022350 w 1797050"/>
                  <a:gd name="connsiteY104" fmla="*/ 247650 h 1860550"/>
                  <a:gd name="connsiteX105" fmla="*/ 1003300 w 1797050"/>
                  <a:gd name="connsiteY105" fmla="*/ 228600 h 1860550"/>
                  <a:gd name="connsiteX106" fmla="*/ 971550 w 1797050"/>
                  <a:gd name="connsiteY106" fmla="*/ 196850 h 1860550"/>
                  <a:gd name="connsiteX107" fmla="*/ 927100 w 1797050"/>
                  <a:gd name="connsiteY107" fmla="*/ 139700 h 1860550"/>
                  <a:gd name="connsiteX108" fmla="*/ 869950 w 1797050"/>
                  <a:gd name="connsiteY108" fmla="*/ 95250 h 1860550"/>
                  <a:gd name="connsiteX109" fmla="*/ 850900 w 1797050"/>
                  <a:gd name="connsiteY109" fmla="*/ 82550 h 1860550"/>
                  <a:gd name="connsiteX110" fmla="*/ 831850 w 1797050"/>
                  <a:gd name="connsiteY110" fmla="*/ 76200 h 1860550"/>
                  <a:gd name="connsiteX111" fmla="*/ 793750 w 1797050"/>
                  <a:gd name="connsiteY111" fmla="*/ 50800 h 1860550"/>
                  <a:gd name="connsiteX112" fmla="*/ 755650 w 1797050"/>
                  <a:gd name="connsiteY112" fmla="*/ 38100 h 1860550"/>
                  <a:gd name="connsiteX113" fmla="*/ 736600 w 1797050"/>
                  <a:gd name="connsiteY113" fmla="*/ 25400 h 1860550"/>
                  <a:gd name="connsiteX114" fmla="*/ 698500 w 1797050"/>
                  <a:gd name="connsiteY114" fmla="*/ 12700 h 1860550"/>
                  <a:gd name="connsiteX115" fmla="*/ 679450 w 1797050"/>
                  <a:gd name="connsiteY115" fmla="*/ 6350 h 1860550"/>
                  <a:gd name="connsiteX116" fmla="*/ 628650 w 1797050"/>
                  <a:gd name="connsiteY116" fmla="*/ 0 h 1860550"/>
                  <a:gd name="connsiteX117" fmla="*/ 438150 w 1797050"/>
                  <a:gd name="connsiteY117" fmla="*/ 6350 h 1860550"/>
                  <a:gd name="connsiteX118" fmla="*/ 419100 w 1797050"/>
                  <a:gd name="connsiteY118" fmla="*/ 12700 h 1860550"/>
                  <a:gd name="connsiteX119" fmla="*/ 381000 w 1797050"/>
                  <a:gd name="connsiteY119" fmla="*/ 44450 h 1860550"/>
                  <a:gd name="connsiteX120" fmla="*/ 349250 w 1797050"/>
                  <a:gd name="connsiteY120" fmla="*/ 82550 h 1860550"/>
                  <a:gd name="connsiteX121" fmla="*/ 342900 w 1797050"/>
                  <a:gd name="connsiteY121" fmla="*/ 101600 h 1860550"/>
                  <a:gd name="connsiteX122" fmla="*/ 355600 w 1797050"/>
                  <a:gd name="connsiteY122" fmla="*/ 165100 h 1860550"/>
                  <a:gd name="connsiteX123" fmla="*/ 368300 w 1797050"/>
                  <a:gd name="connsiteY123" fmla="*/ 184150 h 1860550"/>
                  <a:gd name="connsiteX124" fmla="*/ 393700 w 1797050"/>
                  <a:gd name="connsiteY124" fmla="*/ 228600 h 1860550"/>
                  <a:gd name="connsiteX125" fmla="*/ 400050 w 1797050"/>
                  <a:gd name="connsiteY125" fmla="*/ 247650 h 1860550"/>
                  <a:gd name="connsiteX126" fmla="*/ 425450 w 1797050"/>
                  <a:gd name="connsiteY126" fmla="*/ 285750 h 1860550"/>
                  <a:gd name="connsiteX127" fmla="*/ 438150 w 1797050"/>
                  <a:gd name="connsiteY127" fmla="*/ 323850 h 1860550"/>
                  <a:gd name="connsiteX128" fmla="*/ 450850 w 1797050"/>
                  <a:gd name="connsiteY128" fmla="*/ 342900 h 1860550"/>
                  <a:gd name="connsiteX129" fmla="*/ 463550 w 1797050"/>
                  <a:gd name="connsiteY129" fmla="*/ 381000 h 1860550"/>
                  <a:gd name="connsiteX130" fmla="*/ 469900 w 1797050"/>
                  <a:gd name="connsiteY130" fmla="*/ 400050 h 1860550"/>
                  <a:gd name="connsiteX131" fmla="*/ 482600 w 1797050"/>
                  <a:gd name="connsiteY131" fmla="*/ 419100 h 1860550"/>
                  <a:gd name="connsiteX132" fmla="*/ 495300 w 1797050"/>
                  <a:gd name="connsiteY132" fmla="*/ 457200 h 1860550"/>
                  <a:gd name="connsiteX133" fmla="*/ 520700 w 1797050"/>
                  <a:gd name="connsiteY133" fmla="*/ 514350 h 1860550"/>
                  <a:gd name="connsiteX134" fmla="*/ 527050 w 1797050"/>
                  <a:gd name="connsiteY134" fmla="*/ 533400 h 1860550"/>
                  <a:gd name="connsiteX135" fmla="*/ 546100 w 1797050"/>
                  <a:gd name="connsiteY135" fmla="*/ 603250 h 1860550"/>
                  <a:gd name="connsiteX136" fmla="*/ 552450 w 1797050"/>
                  <a:gd name="connsiteY136" fmla="*/ 622300 h 1860550"/>
                  <a:gd name="connsiteX137" fmla="*/ 565150 w 1797050"/>
                  <a:gd name="connsiteY137" fmla="*/ 641350 h 1860550"/>
                  <a:gd name="connsiteX138" fmla="*/ 571500 w 1797050"/>
                  <a:gd name="connsiteY138" fmla="*/ 660400 h 1860550"/>
                  <a:gd name="connsiteX139" fmla="*/ 584200 w 1797050"/>
                  <a:gd name="connsiteY139" fmla="*/ 685800 h 1860550"/>
                  <a:gd name="connsiteX140" fmla="*/ 596900 w 1797050"/>
                  <a:gd name="connsiteY140" fmla="*/ 704850 h 1860550"/>
                  <a:gd name="connsiteX141" fmla="*/ 615950 w 1797050"/>
                  <a:gd name="connsiteY141" fmla="*/ 768350 h 1860550"/>
                  <a:gd name="connsiteX142" fmla="*/ 622300 w 1797050"/>
                  <a:gd name="connsiteY142" fmla="*/ 787400 h 1860550"/>
                  <a:gd name="connsiteX143" fmla="*/ 628650 w 1797050"/>
                  <a:gd name="connsiteY143" fmla="*/ 812800 h 1860550"/>
                  <a:gd name="connsiteX144" fmla="*/ 641350 w 1797050"/>
                  <a:gd name="connsiteY144" fmla="*/ 831850 h 1860550"/>
                  <a:gd name="connsiteX145" fmla="*/ 654050 w 1797050"/>
                  <a:gd name="connsiteY145" fmla="*/ 869950 h 1860550"/>
                  <a:gd name="connsiteX146" fmla="*/ 660400 w 1797050"/>
                  <a:gd name="connsiteY146" fmla="*/ 889000 h 1860550"/>
                  <a:gd name="connsiteX147" fmla="*/ 666750 w 1797050"/>
                  <a:gd name="connsiteY147" fmla="*/ 914400 h 1860550"/>
                  <a:gd name="connsiteX148" fmla="*/ 679450 w 1797050"/>
                  <a:gd name="connsiteY148" fmla="*/ 952500 h 1860550"/>
                  <a:gd name="connsiteX149" fmla="*/ 692150 w 1797050"/>
                  <a:gd name="connsiteY149" fmla="*/ 990600 h 1860550"/>
                  <a:gd name="connsiteX150" fmla="*/ 711200 w 1797050"/>
                  <a:gd name="connsiteY150" fmla="*/ 1047750 h 1860550"/>
                  <a:gd name="connsiteX151" fmla="*/ 717550 w 1797050"/>
                  <a:gd name="connsiteY151" fmla="*/ 1066800 h 1860550"/>
                  <a:gd name="connsiteX152" fmla="*/ 730250 w 1797050"/>
                  <a:gd name="connsiteY152" fmla="*/ 1092200 h 1860550"/>
                  <a:gd name="connsiteX153" fmla="*/ 736600 w 1797050"/>
                  <a:gd name="connsiteY153" fmla="*/ 1111250 h 1860550"/>
                  <a:gd name="connsiteX154" fmla="*/ 762000 w 1797050"/>
                  <a:gd name="connsiteY154" fmla="*/ 1149350 h 1860550"/>
                  <a:gd name="connsiteX155" fmla="*/ 768350 w 1797050"/>
                  <a:gd name="connsiteY155" fmla="*/ 1168400 h 1860550"/>
                  <a:gd name="connsiteX156" fmla="*/ 781050 w 1797050"/>
                  <a:gd name="connsiteY156" fmla="*/ 1187450 h 1860550"/>
                  <a:gd name="connsiteX157" fmla="*/ 793750 w 1797050"/>
                  <a:gd name="connsiteY157" fmla="*/ 1225550 h 1860550"/>
                  <a:gd name="connsiteX158" fmla="*/ 806450 w 1797050"/>
                  <a:gd name="connsiteY158" fmla="*/ 1250950 h 1860550"/>
                  <a:gd name="connsiteX159" fmla="*/ 831850 w 1797050"/>
                  <a:gd name="connsiteY159" fmla="*/ 1314450 h 1860550"/>
                  <a:gd name="connsiteX160" fmla="*/ 857250 w 1797050"/>
                  <a:gd name="connsiteY160" fmla="*/ 1352550 h 1860550"/>
                  <a:gd name="connsiteX161" fmla="*/ 869950 w 1797050"/>
                  <a:gd name="connsiteY161" fmla="*/ 1371600 h 1860550"/>
                  <a:gd name="connsiteX162" fmla="*/ 876300 w 1797050"/>
                  <a:gd name="connsiteY162" fmla="*/ 1390650 h 1860550"/>
                  <a:gd name="connsiteX163" fmla="*/ 908050 w 1797050"/>
                  <a:gd name="connsiteY163" fmla="*/ 1428750 h 1860550"/>
                  <a:gd name="connsiteX164" fmla="*/ 965200 w 1797050"/>
                  <a:gd name="connsiteY164" fmla="*/ 1454150 h 1860550"/>
                  <a:gd name="connsiteX165" fmla="*/ 984250 w 1797050"/>
                  <a:gd name="connsiteY165" fmla="*/ 1460500 h 1860550"/>
                  <a:gd name="connsiteX166" fmla="*/ 1009650 w 1797050"/>
                  <a:gd name="connsiteY166" fmla="*/ 1466850 h 1860550"/>
                  <a:gd name="connsiteX167" fmla="*/ 1022350 w 1797050"/>
                  <a:gd name="connsiteY167" fmla="*/ 147320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97050" h="1860550">
                    <a:moveTo>
                      <a:pt x="342900" y="101600"/>
                    </a:moveTo>
                    <a:cubicBezTo>
                      <a:pt x="288629" y="105775"/>
                      <a:pt x="275430" y="102156"/>
                      <a:pt x="234950" y="114300"/>
                    </a:cubicBezTo>
                    <a:cubicBezTo>
                      <a:pt x="222128" y="118147"/>
                      <a:pt x="196850" y="127000"/>
                      <a:pt x="196850" y="127000"/>
                    </a:cubicBezTo>
                    <a:cubicBezTo>
                      <a:pt x="168447" y="169605"/>
                      <a:pt x="201906" y="127863"/>
                      <a:pt x="165100" y="152400"/>
                    </a:cubicBezTo>
                    <a:cubicBezTo>
                      <a:pt x="117534" y="184111"/>
                      <a:pt x="172296" y="162701"/>
                      <a:pt x="127000" y="177800"/>
                    </a:cubicBezTo>
                    <a:cubicBezTo>
                      <a:pt x="122767" y="184150"/>
                      <a:pt x="119696" y="191454"/>
                      <a:pt x="114300" y="196850"/>
                    </a:cubicBezTo>
                    <a:cubicBezTo>
                      <a:pt x="108904" y="202246"/>
                      <a:pt x="100018" y="203591"/>
                      <a:pt x="95250" y="209550"/>
                    </a:cubicBezTo>
                    <a:cubicBezTo>
                      <a:pt x="91069" y="214777"/>
                      <a:pt x="91893" y="222613"/>
                      <a:pt x="88900" y="228600"/>
                    </a:cubicBezTo>
                    <a:cubicBezTo>
                      <a:pt x="85487" y="235426"/>
                      <a:pt x="79300" y="240676"/>
                      <a:pt x="76200" y="247650"/>
                    </a:cubicBezTo>
                    <a:cubicBezTo>
                      <a:pt x="70763" y="259883"/>
                      <a:pt x="70926" y="274611"/>
                      <a:pt x="63500" y="285750"/>
                    </a:cubicBezTo>
                    <a:cubicBezTo>
                      <a:pt x="27104" y="340345"/>
                      <a:pt x="70740" y="271270"/>
                      <a:pt x="44450" y="323850"/>
                    </a:cubicBezTo>
                    <a:cubicBezTo>
                      <a:pt x="41037" y="330676"/>
                      <a:pt x="35163" y="336074"/>
                      <a:pt x="31750" y="342900"/>
                    </a:cubicBezTo>
                    <a:cubicBezTo>
                      <a:pt x="26675" y="353050"/>
                      <a:pt x="21763" y="377855"/>
                      <a:pt x="19050" y="387350"/>
                    </a:cubicBezTo>
                    <a:cubicBezTo>
                      <a:pt x="12249" y="411153"/>
                      <a:pt x="11313" y="404505"/>
                      <a:pt x="6350" y="431800"/>
                    </a:cubicBezTo>
                    <a:cubicBezTo>
                      <a:pt x="3673" y="446526"/>
                      <a:pt x="2117" y="461433"/>
                      <a:pt x="0" y="476250"/>
                    </a:cubicBezTo>
                    <a:cubicBezTo>
                      <a:pt x="2117" y="535517"/>
                      <a:pt x="2651" y="594861"/>
                      <a:pt x="6350" y="654050"/>
                    </a:cubicBezTo>
                    <a:cubicBezTo>
                      <a:pt x="7088" y="665861"/>
                      <a:pt x="23529" y="711936"/>
                      <a:pt x="25400" y="717550"/>
                    </a:cubicBezTo>
                    <a:lnTo>
                      <a:pt x="38100" y="755650"/>
                    </a:lnTo>
                    <a:cubicBezTo>
                      <a:pt x="40217" y="762000"/>
                      <a:pt x="41457" y="768713"/>
                      <a:pt x="44450" y="774700"/>
                    </a:cubicBezTo>
                    <a:cubicBezTo>
                      <a:pt x="54858" y="795516"/>
                      <a:pt x="57894" y="798594"/>
                      <a:pt x="63500" y="819150"/>
                    </a:cubicBezTo>
                    <a:cubicBezTo>
                      <a:pt x="68093" y="835989"/>
                      <a:pt x="71967" y="853017"/>
                      <a:pt x="76200" y="869950"/>
                    </a:cubicBezTo>
                    <a:cubicBezTo>
                      <a:pt x="78317" y="878417"/>
                      <a:pt x="77709" y="888088"/>
                      <a:pt x="82550" y="895350"/>
                    </a:cubicBezTo>
                    <a:cubicBezTo>
                      <a:pt x="91017" y="908050"/>
                      <a:pt x="103123" y="918970"/>
                      <a:pt x="107950" y="933450"/>
                    </a:cubicBezTo>
                    <a:cubicBezTo>
                      <a:pt x="119592" y="968377"/>
                      <a:pt x="107305" y="937083"/>
                      <a:pt x="127000" y="971550"/>
                    </a:cubicBezTo>
                    <a:cubicBezTo>
                      <a:pt x="131696" y="979769"/>
                      <a:pt x="134020" y="989377"/>
                      <a:pt x="139700" y="996950"/>
                    </a:cubicBezTo>
                    <a:cubicBezTo>
                      <a:pt x="146884" y="1006529"/>
                      <a:pt x="157308" y="1013259"/>
                      <a:pt x="165100" y="1022350"/>
                    </a:cubicBezTo>
                    <a:cubicBezTo>
                      <a:pt x="170067" y="1028144"/>
                      <a:pt x="172695" y="1035727"/>
                      <a:pt x="177800" y="1041400"/>
                    </a:cubicBezTo>
                    <a:cubicBezTo>
                      <a:pt x="191817" y="1056975"/>
                      <a:pt x="222250" y="1085850"/>
                      <a:pt x="222250" y="1085850"/>
                    </a:cubicBezTo>
                    <a:cubicBezTo>
                      <a:pt x="236618" y="1128955"/>
                      <a:pt x="215752" y="1079352"/>
                      <a:pt x="266700" y="1130300"/>
                    </a:cubicBezTo>
                    <a:cubicBezTo>
                      <a:pt x="279400" y="1143000"/>
                      <a:pt x="289856" y="1158437"/>
                      <a:pt x="304800" y="1168400"/>
                    </a:cubicBezTo>
                    <a:cubicBezTo>
                      <a:pt x="311150" y="1172633"/>
                      <a:pt x="318146" y="1176030"/>
                      <a:pt x="323850" y="1181100"/>
                    </a:cubicBezTo>
                    <a:cubicBezTo>
                      <a:pt x="375250" y="1226789"/>
                      <a:pt x="341719" y="1212456"/>
                      <a:pt x="381000" y="1225550"/>
                    </a:cubicBezTo>
                    <a:cubicBezTo>
                      <a:pt x="410633" y="1270000"/>
                      <a:pt x="393700" y="1255183"/>
                      <a:pt x="425450" y="1276350"/>
                    </a:cubicBezTo>
                    <a:cubicBezTo>
                      <a:pt x="437812" y="1313436"/>
                      <a:pt x="422127" y="1279377"/>
                      <a:pt x="450850" y="1308100"/>
                    </a:cubicBezTo>
                    <a:cubicBezTo>
                      <a:pt x="456246" y="1313496"/>
                      <a:pt x="458664" y="1321287"/>
                      <a:pt x="463550" y="1327150"/>
                    </a:cubicBezTo>
                    <a:cubicBezTo>
                      <a:pt x="469299" y="1334049"/>
                      <a:pt x="476851" y="1339301"/>
                      <a:pt x="482600" y="1346200"/>
                    </a:cubicBezTo>
                    <a:cubicBezTo>
                      <a:pt x="501958" y="1369430"/>
                      <a:pt x="501421" y="1387132"/>
                      <a:pt x="520700" y="1416050"/>
                    </a:cubicBezTo>
                    <a:lnTo>
                      <a:pt x="533400" y="1435100"/>
                    </a:lnTo>
                    <a:cubicBezTo>
                      <a:pt x="535517" y="1443567"/>
                      <a:pt x="537242" y="1452141"/>
                      <a:pt x="539750" y="1460500"/>
                    </a:cubicBezTo>
                    <a:cubicBezTo>
                      <a:pt x="543597" y="1473322"/>
                      <a:pt x="548217" y="1485900"/>
                      <a:pt x="552450" y="1498600"/>
                    </a:cubicBezTo>
                    <a:cubicBezTo>
                      <a:pt x="559067" y="1518451"/>
                      <a:pt x="565485" y="1543273"/>
                      <a:pt x="584200" y="1555750"/>
                    </a:cubicBezTo>
                    <a:cubicBezTo>
                      <a:pt x="600255" y="1566453"/>
                      <a:pt x="603521" y="1571044"/>
                      <a:pt x="622300" y="1574800"/>
                    </a:cubicBezTo>
                    <a:cubicBezTo>
                      <a:pt x="735247" y="1597389"/>
                      <a:pt x="744177" y="1588973"/>
                      <a:pt x="895350" y="1593850"/>
                    </a:cubicBezTo>
                    <a:cubicBezTo>
                      <a:pt x="905688" y="1595573"/>
                      <a:pt x="939101" y="1599106"/>
                      <a:pt x="952500" y="1606550"/>
                    </a:cubicBezTo>
                    <a:cubicBezTo>
                      <a:pt x="965843" y="1613963"/>
                      <a:pt x="976120" y="1627123"/>
                      <a:pt x="990600" y="1631950"/>
                    </a:cubicBezTo>
                    <a:cubicBezTo>
                      <a:pt x="996950" y="1634067"/>
                      <a:pt x="1003799" y="1635049"/>
                      <a:pt x="1009650" y="1638300"/>
                    </a:cubicBezTo>
                    <a:cubicBezTo>
                      <a:pt x="1022993" y="1645713"/>
                      <a:pt x="1035539" y="1654542"/>
                      <a:pt x="1047750" y="1663700"/>
                    </a:cubicBezTo>
                    <a:cubicBezTo>
                      <a:pt x="1056217" y="1670050"/>
                      <a:pt x="1063961" y="1677499"/>
                      <a:pt x="1073150" y="1682750"/>
                    </a:cubicBezTo>
                    <a:cubicBezTo>
                      <a:pt x="1078962" y="1686071"/>
                      <a:pt x="1086349" y="1685849"/>
                      <a:pt x="1092200" y="1689100"/>
                    </a:cubicBezTo>
                    <a:cubicBezTo>
                      <a:pt x="1105543" y="1696513"/>
                      <a:pt x="1117600" y="1706033"/>
                      <a:pt x="1130300" y="1714500"/>
                    </a:cubicBezTo>
                    <a:cubicBezTo>
                      <a:pt x="1136650" y="1718733"/>
                      <a:pt x="1142110" y="1724787"/>
                      <a:pt x="1149350" y="1727200"/>
                    </a:cubicBezTo>
                    <a:cubicBezTo>
                      <a:pt x="1162050" y="1731433"/>
                      <a:pt x="1176311" y="1732474"/>
                      <a:pt x="1187450" y="1739900"/>
                    </a:cubicBezTo>
                    <a:cubicBezTo>
                      <a:pt x="1193800" y="1744133"/>
                      <a:pt x="1199526" y="1749500"/>
                      <a:pt x="1206500" y="1752600"/>
                    </a:cubicBezTo>
                    <a:cubicBezTo>
                      <a:pt x="1218733" y="1758037"/>
                      <a:pt x="1233461" y="1757874"/>
                      <a:pt x="1244600" y="1765300"/>
                    </a:cubicBezTo>
                    <a:cubicBezTo>
                      <a:pt x="1250950" y="1769533"/>
                      <a:pt x="1256676" y="1774900"/>
                      <a:pt x="1263650" y="1778000"/>
                    </a:cubicBezTo>
                    <a:cubicBezTo>
                      <a:pt x="1275883" y="1783437"/>
                      <a:pt x="1289050" y="1786467"/>
                      <a:pt x="1301750" y="1790700"/>
                    </a:cubicBezTo>
                    <a:cubicBezTo>
                      <a:pt x="1308100" y="1792817"/>
                      <a:pt x="1315231" y="1793337"/>
                      <a:pt x="1320800" y="1797050"/>
                    </a:cubicBezTo>
                    <a:cubicBezTo>
                      <a:pt x="1376836" y="1834408"/>
                      <a:pt x="1287270" y="1777110"/>
                      <a:pt x="1377950" y="1822450"/>
                    </a:cubicBezTo>
                    <a:cubicBezTo>
                      <a:pt x="1386417" y="1826683"/>
                      <a:pt x="1394561" y="1831634"/>
                      <a:pt x="1403350" y="1835150"/>
                    </a:cubicBezTo>
                    <a:cubicBezTo>
                      <a:pt x="1415779" y="1840122"/>
                      <a:pt x="1428750" y="1843617"/>
                      <a:pt x="1441450" y="1847850"/>
                    </a:cubicBezTo>
                    <a:lnTo>
                      <a:pt x="1460500" y="1854200"/>
                    </a:lnTo>
                    <a:lnTo>
                      <a:pt x="1479550" y="1860550"/>
                    </a:lnTo>
                    <a:cubicBezTo>
                      <a:pt x="1508091" y="1859253"/>
                      <a:pt x="1607525" y="1860306"/>
                      <a:pt x="1657350" y="1847850"/>
                    </a:cubicBezTo>
                    <a:cubicBezTo>
                      <a:pt x="1670337" y="1844603"/>
                      <a:pt x="1682750" y="1839383"/>
                      <a:pt x="1695450" y="1835150"/>
                    </a:cubicBezTo>
                    <a:cubicBezTo>
                      <a:pt x="1701800" y="1833033"/>
                      <a:pt x="1708931" y="1832513"/>
                      <a:pt x="1714500" y="1828800"/>
                    </a:cubicBezTo>
                    <a:cubicBezTo>
                      <a:pt x="1720850" y="1824567"/>
                      <a:pt x="1727687" y="1820986"/>
                      <a:pt x="1733550" y="1816100"/>
                    </a:cubicBezTo>
                    <a:cubicBezTo>
                      <a:pt x="1748722" y="1803456"/>
                      <a:pt x="1772554" y="1775289"/>
                      <a:pt x="1778000" y="1758950"/>
                    </a:cubicBezTo>
                    <a:lnTo>
                      <a:pt x="1790700" y="1720850"/>
                    </a:lnTo>
                    <a:lnTo>
                      <a:pt x="1797050" y="1701800"/>
                    </a:lnTo>
                    <a:cubicBezTo>
                      <a:pt x="1794933" y="1667933"/>
                      <a:pt x="1795285" y="1633822"/>
                      <a:pt x="1790700" y="1600200"/>
                    </a:cubicBezTo>
                    <a:cubicBezTo>
                      <a:pt x="1789954" y="1594730"/>
                      <a:pt x="1777235" y="1550509"/>
                      <a:pt x="1765300" y="1543050"/>
                    </a:cubicBezTo>
                    <a:cubicBezTo>
                      <a:pt x="1753948" y="1535955"/>
                      <a:pt x="1740327" y="1532975"/>
                      <a:pt x="1727200" y="1530350"/>
                    </a:cubicBezTo>
                    <a:cubicBezTo>
                      <a:pt x="1655960" y="1516102"/>
                      <a:pt x="1706228" y="1524567"/>
                      <a:pt x="1574800" y="1517650"/>
                    </a:cubicBezTo>
                    <a:cubicBezTo>
                      <a:pt x="1566333" y="1515533"/>
                      <a:pt x="1558008" y="1512735"/>
                      <a:pt x="1549400" y="1511300"/>
                    </a:cubicBezTo>
                    <a:cubicBezTo>
                      <a:pt x="1532567" y="1508495"/>
                      <a:pt x="1515515" y="1507205"/>
                      <a:pt x="1498600" y="1504950"/>
                    </a:cubicBezTo>
                    <a:lnTo>
                      <a:pt x="1454150" y="1498600"/>
                    </a:lnTo>
                    <a:cubicBezTo>
                      <a:pt x="1441450" y="1490133"/>
                      <a:pt x="1430530" y="1478027"/>
                      <a:pt x="1416050" y="1473200"/>
                    </a:cubicBezTo>
                    <a:cubicBezTo>
                      <a:pt x="1389760" y="1464437"/>
                      <a:pt x="1402569" y="1470563"/>
                      <a:pt x="1377950" y="1454150"/>
                    </a:cubicBezTo>
                    <a:cubicBezTo>
                      <a:pt x="1373717" y="1447800"/>
                      <a:pt x="1371209" y="1439868"/>
                      <a:pt x="1365250" y="1435100"/>
                    </a:cubicBezTo>
                    <a:cubicBezTo>
                      <a:pt x="1360023" y="1430919"/>
                      <a:pt x="1350933" y="1433483"/>
                      <a:pt x="1346200" y="1428750"/>
                    </a:cubicBezTo>
                    <a:cubicBezTo>
                      <a:pt x="1341467" y="1424017"/>
                      <a:pt x="1343101" y="1415551"/>
                      <a:pt x="1339850" y="1409700"/>
                    </a:cubicBezTo>
                    <a:cubicBezTo>
                      <a:pt x="1332437" y="1396357"/>
                      <a:pt x="1322917" y="1384300"/>
                      <a:pt x="1314450" y="1371600"/>
                    </a:cubicBezTo>
                    <a:cubicBezTo>
                      <a:pt x="1310217" y="1365250"/>
                      <a:pt x="1304163" y="1359790"/>
                      <a:pt x="1301750" y="1352550"/>
                    </a:cubicBezTo>
                    <a:cubicBezTo>
                      <a:pt x="1278592" y="1283075"/>
                      <a:pt x="1315526" y="1388308"/>
                      <a:pt x="1282700" y="1314450"/>
                    </a:cubicBezTo>
                    <a:cubicBezTo>
                      <a:pt x="1277263" y="1302217"/>
                      <a:pt x="1274233" y="1289050"/>
                      <a:pt x="1270000" y="1276350"/>
                    </a:cubicBezTo>
                    <a:cubicBezTo>
                      <a:pt x="1267883" y="1270000"/>
                      <a:pt x="1267363" y="1262869"/>
                      <a:pt x="1263650" y="1257300"/>
                    </a:cubicBezTo>
                    <a:cubicBezTo>
                      <a:pt x="1227254" y="1202705"/>
                      <a:pt x="1270890" y="1271780"/>
                      <a:pt x="1244600" y="1219200"/>
                    </a:cubicBezTo>
                    <a:cubicBezTo>
                      <a:pt x="1241187" y="1212374"/>
                      <a:pt x="1236133" y="1206500"/>
                      <a:pt x="1231900" y="1200150"/>
                    </a:cubicBezTo>
                    <a:cubicBezTo>
                      <a:pt x="1229865" y="1192012"/>
                      <a:pt x="1223755" y="1164810"/>
                      <a:pt x="1219200" y="1155700"/>
                    </a:cubicBezTo>
                    <a:cubicBezTo>
                      <a:pt x="1215787" y="1148874"/>
                      <a:pt x="1209600" y="1143624"/>
                      <a:pt x="1206500" y="1136650"/>
                    </a:cubicBezTo>
                    <a:cubicBezTo>
                      <a:pt x="1201063" y="1124417"/>
                      <a:pt x="1201226" y="1109689"/>
                      <a:pt x="1193800" y="1098550"/>
                    </a:cubicBezTo>
                    <a:cubicBezTo>
                      <a:pt x="1156442" y="1042514"/>
                      <a:pt x="1213740" y="1132080"/>
                      <a:pt x="1168400" y="1041400"/>
                    </a:cubicBezTo>
                    <a:cubicBezTo>
                      <a:pt x="1164167" y="1032933"/>
                      <a:pt x="1159429" y="1024701"/>
                      <a:pt x="1155700" y="1016000"/>
                    </a:cubicBezTo>
                    <a:cubicBezTo>
                      <a:pt x="1153063" y="1009848"/>
                      <a:pt x="1152343" y="1002937"/>
                      <a:pt x="1149350" y="996950"/>
                    </a:cubicBezTo>
                    <a:cubicBezTo>
                      <a:pt x="1145937" y="990124"/>
                      <a:pt x="1139750" y="984874"/>
                      <a:pt x="1136650" y="977900"/>
                    </a:cubicBezTo>
                    <a:cubicBezTo>
                      <a:pt x="1131213" y="965667"/>
                      <a:pt x="1131376" y="950939"/>
                      <a:pt x="1123950" y="939800"/>
                    </a:cubicBezTo>
                    <a:cubicBezTo>
                      <a:pt x="1119717" y="933450"/>
                      <a:pt x="1114350" y="927724"/>
                      <a:pt x="1111250" y="920750"/>
                    </a:cubicBezTo>
                    <a:cubicBezTo>
                      <a:pt x="1105813" y="908517"/>
                      <a:pt x="1105976" y="893789"/>
                      <a:pt x="1098550" y="882650"/>
                    </a:cubicBezTo>
                    <a:cubicBezTo>
                      <a:pt x="1062154" y="828055"/>
                      <a:pt x="1105790" y="897130"/>
                      <a:pt x="1079500" y="844550"/>
                    </a:cubicBezTo>
                    <a:cubicBezTo>
                      <a:pt x="1076087" y="837724"/>
                      <a:pt x="1071033" y="831850"/>
                      <a:pt x="1066800" y="825500"/>
                    </a:cubicBezTo>
                    <a:cubicBezTo>
                      <a:pt x="1068917" y="738717"/>
                      <a:pt x="1069748" y="651892"/>
                      <a:pt x="1073150" y="565150"/>
                    </a:cubicBezTo>
                    <a:cubicBezTo>
                      <a:pt x="1078748" y="422414"/>
                      <a:pt x="1097609" y="582943"/>
                      <a:pt x="1073150" y="330200"/>
                    </a:cubicBezTo>
                    <a:cubicBezTo>
                      <a:pt x="1072238" y="320778"/>
                      <a:pt x="1065320" y="312917"/>
                      <a:pt x="1060450" y="304800"/>
                    </a:cubicBezTo>
                    <a:cubicBezTo>
                      <a:pt x="1052597" y="291712"/>
                      <a:pt x="1043517" y="279400"/>
                      <a:pt x="1035050" y="266700"/>
                    </a:cubicBezTo>
                    <a:cubicBezTo>
                      <a:pt x="1030817" y="260350"/>
                      <a:pt x="1027746" y="253046"/>
                      <a:pt x="1022350" y="247650"/>
                    </a:cubicBezTo>
                    <a:cubicBezTo>
                      <a:pt x="1016000" y="241300"/>
                      <a:pt x="1009049" y="235499"/>
                      <a:pt x="1003300" y="228600"/>
                    </a:cubicBezTo>
                    <a:cubicBezTo>
                      <a:pt x="976842" y="196850"/>
                      <a:pt x="1006475" y="220133"/>
                      <a:pt x="971550" y="196850"/>
                    </a:cubicBezTo>
                    <a:cubicBezTo>
                      <a:pt x="959520" y="160761"/>
                      <a:pt x="969933" y="182533"/>
                      <a:pt x="927100" y="139700"/>
                    </a:cubicBezTo>
                    <a:cubicBezTo>
                      <a:pt x="897257" y="109857"/>
                      <a:pt x="915522" y="125631"/>
                      <a:pt x="869950" y="95250"/>
                    </a:cubicBezTo>
                    <a:cubicBezTo>
                      <a:pt x="863600" y="91017"/>
                      <a:pt x="858140" y="84963"/>
                      <a:pt x="850900" y="82550"/>
                    </a:cubicBezTo>
                    <a:cubicBezTo>
                      <a:pt x="844550" y="80433"/>
                      <a:pt x="837701" y="79451"/>
                      <a:pt x="831850" y="76200"/>
                    </a:cubicBezTo>
                    <a:cubicBezTo>
                      <a:pt x="818507" y="68787"/>
                      <a:pt x="808230" y="55627"/>
                      <a:pt x="793750" y="50800"/>
                    </a:cubicBezTo>
                    <a:cubicBezTo>
                      <a:pt x="781050" y="46567"/>
                      <a:pt x="766789" y="45526"/>
                      <a:pt x="755650" y="38100"/>
                    </a:cubicBezTo>
                    <a:cubicBezTo>
                      <a:pt x="749300" y="33867"/>
                      <a:pt x="743574" y="28500"/>
                      <a:pt x="736600" y="25400"/>
                    </a:cubicBezTo>
                    <a:cubicBezTo>
                      <a:pt x="724367" y="19963"/>
                      <a:pt x="711200" y="16933"/>
                      <a:pt x="698500" y="12700"/>
                    </a:cubicBezTo>
                    <a:cubicBezTo>
                      <a:pt x="692150" y="10583"/>
                      <a:pt x="686092" y="7180"/>
                      <a:pt x="679450" y="6350"/>
                    </a:cubicBezTo>
                    <a:lnTo>
                      <a:pt x="628650" y="0"/>
                    </a:lnTo>
                    <a:cubicBezTo>
                      <a:pt x="565150" y="2117"/>
                      <a:pt x="501569" y="2506"/>
                      <a:pt x="438150" y="6350"/>
                    </a:cubicBezTo>
                    <a:cubicBezTo>
                      <a:pt x="431469" y="6755"/>
                      <a:pt x="425087" y="9707"/>
                      <a:pt x="419100" y="12700"/>
                    </a:cubicBezTo>
                    <a:cubicBezTo>
                      <a:pt x="404829" y="19836"/>
                      <a:pt x="391031" y="32413"/>
                      <a:pt x="381000" y="44450"/>
                    </a:cubicBezTo>
                    <a:cubicBezTo>
                      <a:pt x="336797" y="97494"/>
                      <a:pt x="404905" y="26895"/>
                      <a:pt x="349250" y="82550"/>
                    </a:cubicBezTo>
                    <a:cubicBezTo>
                      <a:pt x="347133" y="88900"/>
                      <a:pt x="342900" y="94907"/>
                      <a:pt x="342900" y="101600"/>
                    </a:cubicBezTo>
                    <a:cubicBezTo>
                      <a:pt x="342900" y="113301"/>
                      <a:pt x="347780" y="149460"/>
                      <a:pt x="355600" y="165100"/>
                    </a:cubicBezTo>
                    <a:cubicBezTo>
                      <a:pt x="359013" y="171926"/>
                      <a:pt x="364887" y="177324"/>
                      <a:pt x="368300" y="184150"/>
                    </a:cubicBezTo>
                    <a:cubicBezTo>
                      <a:pt x="392542" y="232634"/>
                      <a:pt x="347636" y="167181"/>
                      <a:pt x="393700" y="228600"/>
                    </a:cubicBezTo>
                    <a:cubicBezTo>
                      <a:pt x="395817" y="234950"/>
                      <a:pt x="396799" y="241799"/>
                      <a:pt x="400050" y="247650"/>
                    </a:cubicBezTo>
                    <a:cubicBezTo>
                      <a:pt x="407463" y="260993"/>
                      <a:pt x="420623" y="271270"/>
                      <a:pt x="425450" y="285750"/>
                    </a:cubicBezTo>
                    <a:cubicBezTo>
                      <a:pt x="429683" y="298450"/>
                      <a:pt x="430724" y="312711"/>
                      <a:pt x="438150" y="323850"/>
                    </a:cubicBezTo>
                    <a:cubicBezTo>
                      <a:pt x="442383" y="330200"/>
                      <a:pt x="447750" y="335926"/>
                      <a:pt x="450850" y="342900"/>
                    </a:cubicBezTo>
                    <a:cubicBezTo>
                      <a:pt x="456287" y="355133"/>
                      <a:pt x="459317" y="368300"/>
                      <a:pt x="463550" y="381000"/>
                    </a:cubicBezTo>
                    <a:cubicBezTo>
                      <a:pt x="465667" y="387350"/>
                      <a:pt x="466187" y="394481"/>
                      <a:pt x="469900" y="400050"/>
                    </a:cubicBezTo>
                    <a:cubicBezTo>
                      <a:pt x="474133" y="406400"/>
                      <a:pt x="479500" y="412126"/>
                      <a:pt x="482600" y="419100"/>
                    </a:cubicBezTo>
                    <a:cubicBezTo>
                      <a:pt x="488037" y="431333"/>
                      <a:pt x="487874" y="446061"/>
                      <a:pt x="495300" y="457200"/>
                    </a:cubicBezTo>
                    <a:cubicBezTo>
                      <a:pt x="515426" y="487389"/>
                      <a:pt x="505587" y="469010"/>
                      <a:pt x="520700" y="514350"/>
                    </a:cubicBezTo>
                    <a:cubicBezTo>
                      <a:pt x="522817" y="520700"/>
                      <a:pt x="525737" y="526836"/>
                      <a:pt x="527050" y="533400"/>
                    </a:cubicBezTo>
                    <a:cubicBezTo>
                      <a:pt x="536025" y="578277"/>
                      <a:pt x="529987" y="554911"/>
                      <a:pt x="546100" y="603250"/>
                    </a:cubicBezTo>
                    <a:cubicBezTo>
                      <a:pt x="548217" y="609600"/>
                      <a:pt x="548737" y="616731"/>
                      <a:pt x="552450" y="622300"/>
                    </a:cubicBezTo>
                    <a:cubicBezTo>
                      <a:pt x="556683" y="628650"/>
                      <a:pt x="561737" y="634524"/>
                      <a:pt x="565150" y="641350"/>
                    </a:cubicBezTo>
                    <a:cubicBezTo>
                      <a:pt x="568143" y="647337"/>
                      <a:pt x="568863" y="654248"/>
                      <a:pt x="571500" y="660400"/>
                    </a:cubicBezTo>
                    <a:cubicBezTo>
                      <a:pt x="575229" y="669101"/>
                      <a:pt x="579504" y="677581"/>
                      <a:pt x="584200" y="685800"/>
                    </a:cubicBezTo>
                    <a:cubicBezTo>
                      <a:pt x="587986" y="692426"/>
                      <a:pt x="593800" y="697876"/>
                      <a:pt x="596900" y="704850"/>
                    </a:cubicBezTo>
                    <a:cubicBezTo>
                      <a:pt x="608972" y="732013"/>
                      <a:pt x="608562" y="742491"/>
                      <a:pt x="615950" y="768350"/>
                    </a:cubicBezTo>
                    <a:cubicBezTo>
                      <a:pt x="617789" y="774786"/>
                      <a:pt x="620461" y="780964"/>
                      <a:pt x="622300" y="787400"/>
                    </a:cubicBezTo>
                    <a:cubicBezTo>
                      <a:pt x="624698" y="795791"/>
                      <a:pt x="625212" y="804778"/>
                      <a:pt x="628650" y="812800"/>
                    </a:cubicBezTo>
                    <a:cubicBezTo>
                      <a:pt x="631656" y="819815"/>
                      <a:pt x="638250" y="824876"/>
                      <a:pt x="641350" y="831850"/>
                    </a:cubicBezTo>
                    <a:cubicBezTo>
                      <a:pt x="646787" y="844083"/>
                      <a:pt x="649817" y="857250"/>
                      <a:pt x="654050" y="869950"/>
                    </a:cubicBezTo>
                    <a:cubicBezTo>
                      <a:pt x="656167" y="876300"/>
                      <a:pt x="658777" y="882506"/>
                      <a:pt x="660400" y="889000"/>
                    </a:cubicBezTo>
                    <a:cubicBezTo>
                      <a:pt x="662517" y="897467"/>
                      <a:pt x="664242" y="906041"/>
                      <a:pt x="666750" y="914400"/>
                    </a:cubicBezTo>
                    <a:cubicBezTo>
                      <a:pt x="670597" y="927222"/>
                      <a:pt x="675217" y="939800"/>
                      <a:pt x="679450" y="952500"/>
                    </a:cubicBezTo>
                    <a:lnTo>
                      <a:pt x="692150" y="990600"/>
                    </a:lnTo>
                    <a:lnTo>
                      <a:pt x="711200" y="1047750"/>
                    </a:lnTo>
                    <a:cubicBezTo>
                      <a:pt x="713317" y="1054100"/>
                      <a:pt x="714557" y="1060813"/>
                      <a:pt x="717550" y="1066800"/>
                    </a:cubicBezTo>
                    <a:cubicBezTo>
                      <a:pt x="721783" y="1075267"/>
                      <a:pt x="726521" y="1083499"/>
                      <a:pt x="730250" y="1092200"/>
                    </a:cubicBezTo>
                    <a:cubicBezTo>
                      <a:pt x="732887" y="1098352"/>
                      <a:pt x="733349" y="1105399"/>
                      <a:pt x="736600" y="1111250"/>
                    </a:cubicBezTo>
                    <a:cubicBezTo>
                      <a:pt x="744013" y="1124593"/>
                      <a:pt x="757173" y="1134870"/>
                      <a:pt x="762000" y="1149350"/>
                    </a:cubicBezTo>
                    <a:cubicBezTo>
                      <a:pt x="764117" y="1155700"/>
                      <a:pt x="765357" y="1162413"/>
                      <a:pt x="768350" y="1168400"/>
                    </a:cubicBezTo>
                    <a:cubicBezTo>
                      <a:pt x="771763" y="1175226"/>
                      <a:pt x="777950" y="1180476"/>
                      <a:pt x="781050" y="1187450"/>
                    </a:cubicBezTo>
                    <a:cubicBezTo>
                      <a:pt x="786487" y="1199683"/>
                      <a:pt x="787763" y="1213576"/>
                      <a:pt x="793750" y="1225550"/>
                    </a:cubicBezTo>
                    <a:cubicBezTo>
                      <a:pt x="797983" y="1234017"/>
                      <a:pt x="802934" y="1242161"/>
                      <a:pt x="806450" y="1250950"/>
                    </a:cubicBezTo>
                    <a:cubicBezTo>
                      <a:pt x="820989" y="1287296"/>
                      <a:pt x="813980" y="1284666"/>
                      <a:pt x="831850" y="1314450"/>
                    </a:cubicBezTo>
                    <a:cubicBezTo>
                      <a:pt x="839703" y="1327538"/>
                      <a:pt x="848783" y="1339850"/>
                      <a:pt x="857250" y="1352550"/>
                    </a:cubicBezTo>
                    <a:cubicBezTo>
                      <a:pt x="861483" y="1358900"/>
                      <a:pt x="867537" y="1364360"/>
                      <a:pt x="869950" y="1371600"/>
                    </a:cubicBezTo>
                    <a:cubicBezTo>
                      <a:pt x="872067" y="1377950"/>
                      <a:pt x="873307" y="1384663"/>
                      <a:pt x="876300" y="1390650"/>
                    </a:cubicBezTo>
                    <a:cubicBezTo>
                      <a:pt x="883436" y="1404921"/>
                      <a:pt x="896013" y="1418719"/>
                      <a:pt x="908050" y="1428750"/>
                    </a:cubicBezTo>
                    <a:cubicBezTo>
                      <a:pt x="928176" y="1445521"/>
                      <a:pt x="937511" y="1444920"/>
                      <a:pt x="965200" y="1454150"/>
                    </a:cubicBezTo>
                    <a:cubicBezTo>
                      <a:pt x="971550" y="1456267"/>
                      <a:pt x="977756" y="1458877"/>
                      <a:pt x="984250" y="1460500"/>
                    </a:cubicBezTo>
                    <a:cubicBezTo>
                      <a:pt x="992717" y="1462617"/>
                      <a:pt x="1001371" y="1464090"/>
                      <a:pt x="1009650" y="1466850"/>
                    </a:cubicBezTo>
                    <a:cubicBezTo>
                      <a:pt x="1014140" y="1468347"/>
                      <a:pt x="1018117" y="1471083"/>
                      <a:pt x="1022350" y="1473200"/>
                    </a:cubicBezTo>
                  </a:path>
                </a:pathLst>
              </a:custGeom>
              <a:noFill/>
              <a:ln w="9525" cap="flat" cmpd="sng" algn="ctr">
                <a:solidFill>
                  <a:schemeClr val="bg1"/>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itchFamily="34" charset="0"/>
                  <a:buNone/>
                </a:pPr>
                <a:endParaRPr kumimoji="0" lang="zh-CN" altLang="en-US" sz="1800" b="0" i="0" u="none" strike="noStrike" cap="none" normalizeH="0" baseline="0">
                  <a:ln>
                    <a:noFill/>
                  </a:ln>
                  <a:solidFill>
                    <a:schemeClr val="tx1"/>
                  </a:solidFill>
                  <a:effectLst/>
                  <a:latin typeface="Arial" pitchFamily="34" charset="0"/>
                  <a:ea typeface="黑体" pitchFamily="49" charset="-122"/>
                </a:endParaRPr>
              </a:p>
            </p:txBody>
          </p:sp>
        </p:grpSp>
        <p:grpSp>
          <p:nvGrpSpPr>
            <p:cNvPr id="16" name="组合 15">
              <a:extLst>
                <a:ext uri="{FF2B5EF4-FFF2-40B4-BE49-F238E27FC236}">
                  <a16:creationId xmlns:a16="http://schemas.microsoft.com/office/drawing/2014/main" id="{FEBEE7A2-E66F-46F0-BD3B-AFE3C7C68846}"/>
                </a:ext>
              </a:extLst>
            </p:cNvPr>
            <p:cNvGrpSpPr>
              <a:grpSpLocks noChangeAspect="1"/>
            </p:cNvGrpSpPr>
            <p:nvPr/>
          </p:nvGrpSpPr>
          <p:grpSpPr>
            <a:xfrm>
              <a:off x="6268253" y="1299213"/>
              <a:ext cx="4879692" cy="5148000"/>
              <a:chOff x="6153150" y="1581357"/>
              <a:chExt cx="4674948" cy="4932000"/>
            </a:xfrm>
          </p:grpSpPr>
          <p:grpSp>
            <p:nvGrpSpPr>
              <p:cNvPr id="19" name="组合 18">
                <a:extLst>
                  <a:ext uri="{FF2B5EF4-FFF2-40B4-BE49-F238E27FC236}">
                    <a16:creationId xmlns:a16="http://schemas.microsoft.com/office/drawing/2014/main" id="{E05038AA-02DF-4EB8-84AF-9017E2A536D7}"/>
                  </a:ext>
                </a:extLst>
              </p:cNvPr>
              <p:cNvGrpSpPr>
                <a:grpSpLocks noChangeAspect="1"/>
              </p:cNvGrpSpPr>
              <p:nvPr/>
            </p:nvGrpSpPr>
            <p:grpSpPr>
              <a:xfrm>
                <a:off x="6153150" y="1581357"/>
                <a:ext cx="4674948" cy="4932000"/>
                <a:chOff x="3307108" y="3526815"/>
                <a:chExt cx="3071120" cy="3240000"/>
              </a:xfrm>
            </p:grpSpPr>
            <p:pic>
              <p:nvPicPr>
                <p:cNvPr id="23" name="图片 22">
                  <a:extLst>
                    <a:ext uri="{FF2B5EF4-FFF2-40B4-BE49-F238E27FC236}">
                      <a16:creationId xmlns:a16="http://schemas.microsoft.com/office/drawing/2014/main" id="{8954A379-E5D7-4C29-A14F-A28636A1D6A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20000"/>
                          </a14:imgEffect>
                        </a14:imgLayer>
                      </a14:imgProps>
                    </a:ext>
                    <a:ext uri="{28A0092B-C50C-407E-A947-70E740481C1C}">
                      <a14:useLocalDpi xmlns:a14="http://schemas.microsoft.com/office/drawing/2010/main" val="0"/>
                    </a:ext>
                  </a:extLst>
                </a:blip>
                <a:srcRect t="20931" r="6587"/>
                <a:stretch/>
              </p:blipFill>
              <p:spPr>
                <a:xfrm>
                  <a:off x="3307108" y="3526815"/>
                  <a:ext cx="3071120" cy="3240000"/>
                </a:xfrm>
                <a:prstGeom prst="rect">
                  <a:avLst/>
                </a:prstGeom>
              </p:spPr>
            </p:pic>
            <p:cxnSp>
              <p:nvCxnSpPr>
                <p:cNvPr id="24" name="直接箭头连接符 23">
                  <a:extLst>
                    <a:ext uri="{FF2B5EF4-FFF2-40B4-BE49-F238E27FC236}">
                      <a16:creationId xmlns:a16="http://schemas.microsoft.com/office/drawing/2014/main" id="{762787B9-5DE0-4BB3-84F7-852FB4C5CF51}"/>
                    </a:ext>
                  </a:extLst>
                </p:cNvPr>
                <p:cNvCxnSpPr>
                  <a:cxnSpLocks/>
                </p:cNvCxnSpPr>
                <p:nvPr/>
              </p:nvCxnSpPr>
              <p:spPr bwMode="auto">
                <a:xfrm>
                  <a:off x="4366259" y="4379264"/>
                  <a:ext cx="147782" cy="120590"/>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25" name="直接箭头连接符 24">
                  <a:extLst>
                    <a:ext uri="{FF2B5EF4-FFF2-40B4-BE49-F238E27FC236}">
                      <a16:creationId xmlns:a16="http://schemas.microsoft.com/office/drawing/2014/main" id="{968EE988-378A-4A15-988B-B50125C4234D}"/>
                    </a:ext>
                  </a:extLst>
                </p:cNvPr>
                <p:cNvCxnSpPr>
                  <a:cxnSpLocks/>
                </p:cNvCxnSpPr>
                <p:nvPr/>
              </p:nvCxnSpPr>
              <p:spPr bwMode="auto">
                <a:xfrm>
                  <a:off x="4748757" y="4179196"/>
                  <a:ext cx="0" cy="200068"/>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grpSp>
          <p:sp>
            <p:nvSpPr>
              <p:cNvPr id="20" name="任意多边形: 形状 19">
                <a:extLst>
                  <a:ext uri="{FF2B5EF4-FFF2-40B4-BE49-F238E27FC236}">
                    <a16:creationId xmlns:a16="http://schemas.microsoft.com/office/drawing/2014/main" id="{5364D5FF-B141-4374-BA48-76044016C1C1}"/>
                  </a:ext>
                </a:extLst>
              </p:cNvPr>
              <p:cNvSpPr/>
              <p:nvPr/>
            </p:nvSpPr>
            <p:spPr bwMode="auto">
              <a:xfrm>
                <a:off x="7918450" y="2940050"/>
                <a:ext cx="2057400" cy="2914650"/>
              </a:xfrm>
              <a:custGeom>
                <a:avLst/>
                <a:gdLst>
                  <a:gd name="connsiteX0" fmla="*/ 273050 w 2057400"/>
                  <a:gd name="connsiteY0" fmla="*/ 19050 h 2914650"/>
                  <a:gd name="connsiteX1" fmla="*/ 330200 w 2057400"/>
                  <a:gd name="connsiteY1" fmla="*/ 12700 h 2914650"/>
                  <a:gd name="connsiteX2" fmla="*/ 374650 w 2057400"/>
                  <a:gd name="connsiteY2" fmla="*/ 0 h 2914650"/>
                  <a:gd name="connsiteX3" fmla="*/ 508000 w 2057400"/>
                  <a:gd name="connsiteY3" fmla="*/ 12700 h 2914650"/>
                  <a:gd name="connsiteX4" fmla="*/ 584200 w 2057400"/>
                  <a:gd name="connsiteY4" fmla="*/ 31750 h 2914650"/>
                  <a:gd name="connsiteX5" fmla="*/ 603250 w 2057400"/>
                  <a:gd name="connsiteY5" fmla="*/ 38100 h 2914650"/>
                  <a:gd name="connsiteX6" fmla="*/ 666750 w 2057400"/>
                  <a:gd name="connsiteY6" fmla="*/ 76200 h 2914650"/>
                  <a:gd name="connsiteX7" fmla="*/ 685800 w 2057400"/>
                  <a:gd name="connsiteY7" fmla="*/ 88900 h 2914650"/>
                  <a:gd name="connsiteX8" fmla="*/ 704850 w 2057400"/>
                  <a:gd name="connsiteY8" fmla="*/ 101600 h 2914650"/>
                  <a:gd name="connsiteX9" fmla="*/ 723900 w 2057400"/>
                  <a:gd name="connsiteY9" fmla="*/ 107950 h 2914650"/>
                  <a:gd name="connsiteX10" fmla="*/ 736600 w 2057400"/>
                  <a:gd name="connsiteY10" fmla="*/ 127000 h 2914650"/>
                  <a:gd name="connsiteX11" fmla="*/ 755650 w 2057400"/>
                  <a:gd name="connsiteY11" fmla="*/ 133350 h 2914650"/>
                  <a:gd name="connsiteX12" fmla="*/ 793750 w 2057400"/>
                  <a:gd name="connsiteY12" fmla="*/ 158750 h 2914650"/>
                  <a:gd name="connsiteX13" fmla="*/ 812800 w 2057400"/>
                  <a:gd name="connsiteY13" fmla="*/ 171450 h 2914650"/>
                  <a:gd name="connsiteX14" fmla="*/ 850900 w 2057400"/>
                  <a:gd name="connsiteY14" fmla="*/ 203200 h 2914650"/>
                  <a:gd name="connsiteX15" fmla="*/ 895350 w 2057400"/>
                  <a:gd name="connsiteY15" fmla="*/ 260350 h 2914650"/>
                  <a:gd name="connsiteX16" fmla="*/ 914400 w 2057400"/>
                  <a:gd name="connsiteY16" fmla="*/ 273050 h 2914650"/>
                  <a:gd name="connsiteX17" fmla="*/ 933450 w 2057400"/>
                  <a:gd name="connsiteY17" fmla="*/ 330200 h 2914650"/>
                  <a:gd name="connsiteX18" fmla="*/ 939800 w 2057400"/>
                  <a:gd name="connsiteY18" fmla="*/ 349250 h 2914650"/>
                  <a:gd name="connsiteX19" fmla="*/ 952500 w 2057400"/>
                  <a:gd name="connsiteY19" fmla="*/ 368300 h 2914650"/>
                  <a:gd name="connsiteX20" fmla="*/ 971550 w 2057400"/>
                  <a:gd name="connsiteY20" fmla="*/ 412750 h 2914650"/>
                  <a:gd name="connsiteX21" fmla="*/ 984250 w 2057400"/>
                  <a:gd name="connsiteY21" fmla="*/ 450850 h 2914650"/>
                  <a:gd name="connsiteX22" fmla="*/ 1022350 w 2057400"/>
                  <a:gd name="connsiteY22" fmla="*/ 482600 h 2914650"/>
                  <a:gd name="connsiteX23" fmla="*/ 1035050 w 2057400"/>
                  <a:gd name="connsiteY23" fmla="*/ 501650 h 2914650"/>
                  <a:gd name="connsiteX24" fmla="*/ 1066800 w 2057400"/>
                  <a:gd name="connsiteY24" fmla="*/ 539750 h 2914650"/>
                  <a:gd name="connsiteX25" fmla="*/ 1079500 w 2057400"/>
                  <a:gd name="connsiteY25" fmla="*/ 577850 h 2914650"/>
                  <a:gd name="connsiteX26" fmla="*/ 1085850 w 2057400"/>
                  <a:gd name="connsiteY26" fmla="*/ 596900 h 2914650"/>
                  <a:gd name="connsiteX27" fmla="*/ 1111250 w 2057400"/>
                  <a:gd name="connsiteY27" fmla="*/ 635000 h 2914650"/>
                  <a:gd name="connsiteX28" fmla="*/ 1130300 w 2057400"/>
                  <a:gd name="connsiteY28" fmla="*/ 673100 h 2914650"/>
                  <a:gd name="connsiteX29" fmla="*/ 1149350 w 2057400"/>
                  <a:gd name="connsiteY29" fmla="*/ 685800 h 2914650"/>
                  <a:gd name="connsiteX30" fmla="*/ 1181100 w 2057400"/>
                  <a:gd name="connsiteY30" fmla="*/ 717550 h 2914650"/>
                  <a:gd name="connsiteX31" fmla="*/ 1200150 w 2057400"/>
                  <a:gd name="connsiteY31" fmla="*/ 736600 h 2914650"/>
                  <a:gd name="connsiteX32" fmla="*/ 1238250 w 2057400"/>
                  <a:gd name="connsiteY32" fmla="*/ 755650 h 2914650"/>
                  <a:gd name="connsiteX33" fmla="*/ 1276350 w 2057400"/>
                  <a:gd name="connsiteY33" fmla="*/ 793750 h 2914650"/>
                  <a:gd name="connsiteX34" fmla="*/ 1339850 w 2057400"/>
                  <a:gd name="connsiteY34" fmla="*/ 869950 h 2914650"/>
                  <a:gd name="connsiteX35" fmla="*/ 1358900 w 2057400"/>
                  <a:gd name="connsiteY35" fmla="*/ 927100 h 2914650"/>
                  <a:gd name="connsiteX36" fmla="*/ 1365250 w 2057400"/>
                  <a:gd name="connsiteY36" fmla="*/ 946150 h 2914650"/>
                  <a:gd name="connsiteX37" fmla="*/ 1416050 w 2057400"/>
                  <a:gd name="connsiteY37" fmla="*/ 1022350 h 2914650"/>
                  <a:gd name="connsiteX38" fmla="*/ 1428750 w 2057400"/>
                  <a:gd name="connsiteY38" fmla="*/ 1041400 h 2914650"/>
                  <a:gd name="connsiteX39" fmla="*/ 1435100 w 2057400"/>
                  <a:gd name="connsiteY39" fmla="*/ 1060450 h 2914650"/>
                  <a:gd name="connsiteX40" fmla="*/ 1454150 w 2057400"/>
                  <a:gd name="connsiteY40" fmla="*/ 1079500 h 2914650"/>
                  <a:gd name="connsiteX41" fmla="*/ 1479550 w 2057400"/>
                  <a:gd name="connsiteY41" fmla="*/ 1117600 h 2914650"/>
                  <a:gd name="connsiteX42" fmla="*/ 1504950 w 2057400"/>
                  <a:gd name="connsiteY42" fmla="*/ 1155700 h 2914650"/>
                  <a:gd name="connsiteX43" fmla="*/ 1530350 w 2057400"/>
                  <a:gd name="connsiteY43" fmla="*/ 1193800 h 2914650"/>
                  <a:gd name="connsiteX44" fmla="*/ 1543050 w 2057400"/>
                  <a:gd name="connsiteY44" fmla="*/ 1212850 h 2914650"/>
                  <a:gd name="connsiteX45" fmla="*/ 1587500 w 2057400"/>
                  <a:gd name="connsiteY45" fmla="*/ 1270000 h 2914650"/>
                  <a:gd name="connsiteX46" fmla="*/ 1600200 w 2057400"/>
                  <a:gd name="connsiteY46" fmla="*/ 1289050 h 2914650"/>
                  <a:gd name="connsiteX47" fmla="*/ 1619250 w 2057400"/>
                  <a:gd name="connsiteY47" fmla="*/ 1327150 h 2914650"/>
                  <a:gd name="connsiteX48" fmla="*/ 1631950 w 2057400"/>
                  <a:gd name="connsiteY48" fmla="*/ 1365250 h 2914650"/>
                  <a:gd name="connsiteX49" fmla="*/ 1644650 w 2057400"/>
                  <a:gd name="connsiteY49" fmla="*/ 1384300 h 2914650"/>
                  <a:gd name="connsiteX50" fmla="*/ 1651000 w 2057400"/>
                  <a:gd name="connsiteY50" fmla="*/ 1403350 h 2914650"/>
                  <a:gd name="connsiteX51" fmla="*/ 1676400 w 2057400"/>
                  <a:gd name="connsiteY51" fmla="*/ 1441450 h 2914650"/>
                  <a:gd name="connsiteX52" fmla="*/ 1701800 w 2057400"/>
                  <a:gd name="connsiteY52" fmla="*/ 1485900 h 2914650"/>
                  <a:gd name="connsiteX53" fmla="*/ 1714500 w 2057400"/>
                  <a:gd name="connsiteY53" fmla="*/ 1511300 h 2914650"/>
                  <a:gd name="connsiteX54" fmla="*/ 1733550 w 2057400"/>
                  <a:gd name="connsiteY54" fmla="*/ 1530350 h 2914650"/>
                  <a:gd name="connsiteX55" fmla="*/ 1752600 w 2057400"/>
                  <a:gd name="connsiteY55" fmla="*/ 1574800 h 2914650"/>
                  <a:gd name="connsiteX56" fmla="*/ 1758950 w 2057400"/>
                  <a:gd name="connsiteY56" fmla="*/ 1593850 h 2914650"/>
                  <a:gd name="connsiteX57" fmla="*/ 1771650 w 2057400"/>
                  <a:gd name="connsiteY57" fmla="*/ 1612900 h 2914650"/>
                  <a:gd name="connsiteX58" fmla="*/ 1784350 w 2057400"/>
                  <a:gd name="connsiteY58" fmla="*/ 1670050 h 2914650"/>
                  <a:gd name="connsiteX59" fmla="*/ 1809750 w 2057400"/>
                  <a:gd name="connsiteY59" fmla="*/ 1708150 h 2914650"/>
                  <a:gd name="connsiteX60" fmla="*/ 1822450 w 2057400"/>
                  <a:gd name="connsiteY60" fmla="*/ 1727200 h 2914650"/>
                  <a:gd name="connsiteX61" fmla="*/ 1828800 w 2057400"/>
                  <a:gd name="connsiteY61" fmla="*/ 1746250 h 2914650"/>
                  <a:gd name="connsiteX62" fmla="*/ 1847850 w 2057400"/>
                  <a:gd name="connsiteY62" fmla="*/ 1771650 h 2914650"/>
                  <a:gd name="connsiteX63" fmla="*/ 1860550 w 2057400"/>
                  <a:gd name="connsiteY63" fmla="*/ 1809750 h 2914650"/>
                  <a:gd name="connsiteX64" fmla="*/ 1873250 w 2057400"/>
                  <a:gd name="connsiteY64" fmla="*/ 1828800 h 2914650"/>
                  <a:gd name="connsiteX65" fmla="*/ 1892300 w 2057400"/>
                  <a:gd name="connsiteY65" fmla="*/ 1866900 h 2914650"/>
                  <a:gd name="connsiteX66" fmla="*/ 1911350 w 2057400"/>
                  <a:gd name="connsiteY66" fmla="*/ 1930400 h 2914650"/>
                  <a:gd name="connsiteX67" fmla="*/ 1917700 w 2057400"/>
                  <a:gd name="connsiteY67" fmla="*/ 1949450 h 2914650"/>
                  <a:gd name="connsiteX68" fmla="*/ 1936750 w 2057400"/>
                  <a:gd name="connsiteY68" fmla="*/ 2019300 h 2914650"/>
                  <a:gd name="connsiteX69" fmla="*/ 1949450 w 2057400"/>
                  <a:gd name="connsiteY69" fmla="*/ 2038350 h 2914650"/>
                  <a:gd name="connsiteX70" fmla="*/ 1955800 w 2057400"/>
                  <a:gd name="connsiteY70" fmla="*/ 2057400 h 2914650"/>
                  <a:gd name="connsiteX71" fmla="*/ 1981200 w 2057400"/>
                  <a:gd name="connsiteY71" fmla="*/ 2095500 h 2914650"/>
                  <a:gd name="connsiteX72" fmla="*/ 2000250 w 2057400"/>
                  <a:gd name="connsiteY72" fmla="*/ 2133600 h 2914650"/>
                  <a:gd name="connsiteX73" fmla="*/ 2006600 w 2057400"/>
                  <a:gd name="connsiteY73" fmla="*/ 2152650 h 2914650"/>
                  <a:gd name="connsiteX74" fmla="*/ 2019300 w 2057400"/>
                  <a:gd name="connsiteY74" fmla="*/ 2171700 h 2914650"/>
                  <a:gd name="connsiteX75" fmla="*/ 2032000 w 2057400"/>
                  <a:gd name="connsiteY75" fmla="*/ 2209800 h 2914650"/>
                  <a:gd name="connsiteX76" fmla="*/ 2044700 w 2057400"/>
                  <a:gd name="connsiteY76" fmla="*/ 2228850 h 2914650"/>
                  <a:gd name="connsiteX77" fmla="*/ 2057400 w 2057400"/>
                  <a:gd name="connsiteY77" fmla="*/ 2266950 h 2914650"/>
                  <a:gd name="connsiteX78" fmla="*/ 2044700 w 2057400"/>
                  <a:gd name="connsiteY78" fmla="*/ 2343150 h 2914650"/>
                  <a:gd name="connsiteX79" fmla="*/ 2032000 w 2057400"/>
                  <a:gd name="connsiteY79" fmla="*/ 2362200 h 2914650"/>
                  <a:gd name="connsiteX80" fmla="*/ 2012950 w 2057400"/>
                  <a:gd name="connsiteY80" fmla="*/ 2374900 h 2914650"/>
                  <a:gd name="connsiteX81" fmla="*/ 1981200 w 2057400"/>
                  <a:gd name="connsiteY81" fmla="*/ 2432050 h 2914650"/>
                  <a:gd name="connsiteX82" fmla="*/ 1968500 w 2057400"/>
                  <a:gd name="connsiteY82" fmla="*/ 2457450 h 2914650"/>
                  <a:gd name="connsiteX83" fmla="*/ 1962150 w 2057400"/>
                  <a:gd name="connsiteY83" fmla="*/ 2476500 h 2914650"/>
                  <a:gd name="connsiteX84" fmla="*/ 1949450 w 2057400"/>
                  <a:gd name="connsiteY84" fmla="*/ 2495550 h 2914650"/>
                  <a:gd name="connsiteX85" fmla="*/ 1936750 w 2057400"/>
                  <a:gd name="connsiteY85" fmla="*/ 2533650 h 2914650"/>
                  <a:gd name="connsiteX86" fmla="*/ 1930400 w 2057400"/>
                  <a:gd name="connsiteY86" fmla="*/ 2552700 h 2914650"/>
                  <a:gd name="connsiteX87" fmla="*/ 1924050 w 2057400"/>
                  <a:gd name="connsiteY87" fmla="*/ 2571750 h 2914650"/>
                  <a:gd name="connsiteX88" fmla="*/ 1905000 w 2057400"/>
                  <a:gd name="connsiteY88" fmla="*/ 2667000 h 2914650"/>
                  <a:gd name="connsiteX89" fmla="*/ 1911350 w 2057400"/>
                  <a:gd name="connsiteY89" fmla="*/ 2717800 h 2914650"/>
                  <a:gd name="connsiteX90" fmla="*/ 1905000 w 2057400"/>
                  <a:gd name="connsiteY90" fmla="*/ 2825750 h 2914650"/>
                  <a:gd name="connsiteX91" fmla="*/ 1854200 w 2057400"/>
                  <a:gd name="connsiteY91" fmla="*/ 2870200 h 2914650"/>
                  <a:gd name="connsiteX92" fmla="*/ 1828800 w 2057400"/>
                  <a:gd name="connsiteY92" fmla="*/ 2889250 h 2914650"/>
                  <a:gd name="connsiteX93" fmla="*/ 1765300 w 2057400"/>
                  <a:gd name="connsiteY93" fmla="*/ 2908300 h 2914650"/>
                  <a:gd name="connsiteX94" fmla="*/ 1746250 w 2057400"/>
                  <a:gd name="connsiteY94" fmla="*/ 2914650 h 2914650"/>
                  <a:gd name="connsiteX95" fmla="*/ 1670050 w 2057400"/>
                  <a:gd name="connsiteY95" fmla="*/ 2908300 h 2914650"/>
                  <a:gd name="connsiteX96" fmla="*/ 1638300 w 2057400"/>
                  <a:gd name="connsiteY96" fmla="*/ 2901950 h 2914650"/>
                  <a:gd name="connsiteX97" fmla="*/ 1498600 w 2057400"/>
                  <a:gd name="connsiteY97" fmla="*/ 2895600 h 2914650"/>
                  <a:gd name="connsiteX98" fmla="*/ 1435100 w 2057400"/>
                  <a:gd name="connsiteY98" fmla="*/ 2882900 h 2914650"/>
                  <a:gd name="connsiteX99" fmla="*/ 1416050 w 2057400"/>
                  <a:gd name="connsiteY99" fmla="*/ 2876550 h 2914650"/>
                  <a:gd name="connsiteX100" fmla="*/ 1327150 w 2057400"/>
                  <a:gd name="connsiteY100" fmla="*/ 2863850 h 2914650"/>
                  <a:gd name="connsiteX101" fmla="*/ 1308100 w 2057400"/>
                  <a:gd name="connsiteY101" fmla="*/ 2857500 h 2914650"/>
                  <a:gd name="connsiteX102" fmla="*/ 1282700 w 2057400"/>
                  <a:gd name="connsiteY102" fmla="*/ 2851150 h 2914650"/>
                  <a:gd name="connsiteX103" fmla="*/ 1244600 w 2057400"/>
                  <a:gd name="connsiteY103" fmla="*/ 2832100 h 2914650"/>
                  <a:gd name="connsiteX104" fmla="*/ 1225550 w 2057400"/>
                  <a:gd name="connsiteY104" fmla="*/ 2819400 h 2914650"/>
                  <a:gd name="connsiteX105" fmla="*/ 1206500 w 2057400"/>
                  <a:gd name="connsiteY105" fmla="*/ 2813050 h 2914650"/>
                  <a:gd name="connsiteX106" fmla="*/ 1187450 w 2057400"/>
                  <a:gd name="connsiteY106" fmla="*/ 2800350 h 2914650"/>
                  <a:gd name="connsiteX107" fmla="*/ 1143000 w 2057400"/>
                  <a:gd name="connsiteY107" fmla="*/ 2774950 h 2914650"/>
                  <a:gd name="connsiteX108" fmla="*/ 1104900 w 2057400"/>
                  <a:gd name="connsiteY108" fmla="*/ 2736850 h 2914650"/>
                  <a:gd name="connsiteX109" fmla="*/ 1085850 w 2057400"/>
                  <a:gd name="connsiteY109" fmla="*/ 2717800 h 2914650"/>
                  <a:gd name="connsiteX110" fmla="*/ 1066800 w 2057400"/>
                  <a:gd name="connsiteY110" fmla="*/ 2698750 h 2914650"/>
                  <a:gd name="connsiteX111" fmla="*/ 1035050 w 2057400"/>
                  <a:gd name="connsiteY111" fmla="*/ 2667000 h 2914650"/>
                  <a:gd name="connsiteX112" fmla="*/ 1003300 w 2057400"/>
                  <a:gd name="connsiteY112" fmla="*/ 2628900 h 2914650"/>
                  <a:gd name="connsiteX113" fmla="*/ 984250 w 2057400"/>
                  <a:gd name="connsiteY113" fmla="*/ 2616200 h 2914650"/>
                  <a:gd name="connsiteX114" fmla="*/ 952500 w 2057400"/>
                  <a:gd name="connsiteY114" fmla="*/ 2584450 h 2914650"/>
                  <a:gd name="connsiteX115" fmla="*/ 939800 w 2057400"/>
                  <a:gd name="connsiteY115" fmla="*/ 2565400 h 2914650"/>
                  <a:gd name="connsiteX116" fmla="*/ 920750 w 2057400"/>
                  <a:gd name="connsiteY116" fmla="*/ 2546350 h 2914650"/>
                  <a:gd name="connsiteX117" fmla="*/ 908050 w 2057400"/>
                  <a:gd name="connsiteY117" fmla="*/ 2527300 h 2914650"/>
                  <a:gd name="connsiteX118" fmla="*/ 889000 w 2057400"/>
                  <a:gd name="connsiteY118" fmla="*/ 2514600 h 2914650"/>
                  <a:gd name="connsiteX119" fmla="*/ 869950 w 2057400"/>
                  <a:gd name="connsiteY119" fmla="*/ 2489200 h 2914650"/>
                  <a:gd name="connsiteX120" fmla="*/ 850900 w 2057400"/>
                  <a:gd name="connsiteY120" fmla="*/ 2470150 h 2914650"/>
                  <a:gd name="connsiteX121" fmla="*/ 812800 w 2057400"/>
                  <a:gd name="connsiteY121" fmla="*/ 2393950 h 2914650"/>
                  <a:gd name="connsiteX122" fmla="*/ 800100 w 2057400"/>
                  <a:gd name="connsiteY122" fmla="*/ 2368550 h 2914650"/>
                  <a:gd name="connsiteX123" fmla="*/ 787400 w 2057400"/>
                  <a:gd name="connsiteY123" fmla="*/ 2349500 h 2914650"/>
                  <a:gd name="connsiteX124" fmla="*/ 774700 w 2057400"/>
                  <a:gd name="connsiteY124" fmla="*/ 2311400 h 2914650"/>
                  <a:gd name="connsiteX125" fmla="*/ 736600 w 2057400"/>
                  <a:gd name="connsiteY125" fmla="*/ 2254250 h 2914650"/>
                  <a:gd name="connsiteX126" fmla="*/ 723900 w 2057400"/>
                  <a:gd name="connsiteY126" fmla="*/ 2235200 h 2914650"/>
                  <a:gd name="connsiteX127" fmla="*/ 704850 w 2057400"/>
                  <a:gd name="connsiteY127" fmla="*/ 2197100 h 2914650"/>
                  <a:gd name="connsiteX128" fmla="*/ 698500 w 2057400"/>
                  <a:gd name="connsiteY128" fmla="*/ 2178050 h 2914650"/>
                  <a:gd name="connsiteX129" fmla="*/ 673100 w 2057400"/>
                  <a:gd name="connsiteY129" fmla="*/ 2139950 h 2914650"/>
                  <a:gd name="connsiteX130" fmla="*/ 660400 w 2057400"/>
                  <a:gd name="connsiteY130" fmla="*/ 2120900 h 2914650"/>
                  <a:gd name="connsiteX131" fmla="*/ 654050 w 2057400"/>
                  <a:gd name="connsiteY131" fmla="*/ 2101850 h 2914650"/>
                  <a:gd name="connsiteX132" fmla="*/ 615950 w 2057400"/>
                  <a:gd name="connsiteY132" fmla="*/ 2038350 h 2914650"/>
                  <a:gd name="connsiteX133" fmla="*/ 571500 w 2057400"/>
                  <a:gd name="connsiteY133" fmla="*/ 1974850 h 2914650"/>
                  <a:gd name="connsiteX134" fmla="*/ 558800 w 2057400"/>
                  <a:gd name="connsiteY134" fmla="*/ 1955800 h 2914650"/>
                  <a:gd name="connsiteX135" fmla="*/ 552450 w 2057400"/>
                  <a:gd name="connsiteY135" fmla="*/ 1936750 h 2914650"/>
                  <a:gd name="connsiteX136" fmla="*/ 539750 w 2057400"/>
                  <a:gd name="connsiteY136" fmla="*/ 1917700 h 2914650"/>
                  <a:gd name="connsiteX137" fmla="*/ 520700 w 2057400"/>
                  <a:gd name="connsiteY137" fmla="*/ 1860550 h 2914650"/>
                  <a:gd name="connsiteX138" fmla="*/ 514350 w 2057400"/>
                  <a:gd name="connsiteY138" fmla="*/ 1841500 h 2914650"/>
                  <a:gd name="connsiteX139" fmla="*/ 495300 w 2057400"/>
                  <a:gd name="connsiteY139" fmla="*/ 1803400 h 2914650"/>
                  <a:gd name="connsiteX140" fmla="*/ 482600 w 2057400"/>
                  <a:gd name="connsiteY140" fmla="*/ 1778000 h 2914650"/>
                  <a:gd name="connsiteX141" fmla="*/ 469900 w 2057400"/>
                  <a:gd name="connsiteY141" fmla="*/ 1739900 h 2914650"/>
                  <a:gd name="connsiteX142" fmla="*/ 463550 w 2057400"/>
                  <a:gd name="connsiteY142" fmla="*/ 1720850 h 2914650"/>
                  <a:gd name="connsiteX143" fmla="*/ 450850 w 2057400"/>
                  <a:gd name="connsiteY143" fmla="*/ 1701800 h 2914650"/>
                  <a:gd name="connsiteX144" fmla="*/ 438150 w 2057400"/>
                  <a:gd name="connsiteY144" fmla="*/ 1657350 h 2914650"/>
                  <a:gd name="connsiteX145" fmla="*/ 425450 w 2057400"/>
                  <a:gd name="connsiteY145" fmla="*/ 1619250 h 2914650"/>
                  <a:gd name="connsiteX146" fmla="*/ 406400 w 2057400"/>
                  <a:gd name="connsiteY146" fmla="*/ 1581150 h 2914650"/>
                  <a:gd name="connsiteX147" fmla="*/ 381000 w 2057400"/>
                  <a:gd name="connsiteY147" fmla="*/ 1530350 h 2914650"/>
                  <a:gd name="connsiteX148" fmla="*/ 368300 w 2057400"/>
                  <a:gd name="connsiteY148" fmla="*/ 1492250 h 2914650"/>
                  <a:gd name="connsiteX149" fmla="*/ 361950 w 2057400"/>
                  <a:gd name="connsiteY149" fmla="*/ 1473200 h 2914650"/>
                  <a:gd name="connsiteX150" fmla="*/ 342900 w 2057400"/>
                  <a:gd name="connsiteY150" fmla="*/ 1435100 h 2914650"/>
                  <a:gd name="connsiteX151" fmla="*/ 336550 w 2057400"/>
                  <a:gd name="connsiteY151" fmla="*/ 1397000 h 2914650"/>
                  <a:gd name="connsiteX152" fmla="*/ 323850 w 2057400"/>
                  <a:gd name="connsiteY152" fmla="*/ 1358900 h 2914650"/>
                  <a:gd name="connsiteX153" fmla="*/ 317500 w 2057400"/>
                  <a:gd name="connsiteY153" fmla="*/ 1339850 h 2914650"/>
                  <a:gd name="connsiteX154" fmla="*/ 311150 w 2057400"/>
                  <a:gd name="connsiteY154" fmla="*/ 1308100 h 2914650"/>
                  <a:gd name="connsiteX155" fmla="*/ 298450 w 2057400"/>
                  <a:gd name="connsiteY155" fmla="*/ 1270000 h 2914650"/>
                  <a:gd name="connsiteX156" fmla="*/ 292100 w 2057400"/>
                  <a:gd name="connsiteY156" fmla="*/ 1244600 h 2914650"/>
                  <a:gd name="connsiteX157" fmla="*/ 285750 w 2057400"/>
                  <a:gd name="connsiteY157" fmla="*/ 1225550 h 2914650"/>
                  <a:gd name="connsiteX158" fmla="*/ 266700 w 2057400"/>
                  <a:gd name="connsiteY158" fmla="*/ 1104900 h 2914650"/>
                  <a:gd name="connsiteX159" fmla="*/ 260350 w 2057400"/>
                  <a:gd name="connsiteY159" fmla="*/ 1066800 h 2914650"/>
                  <a:gd name="connsiteX160" fmla="*/ 254000 w 2057400"/>
                  <a:gd name="connsiteY160" fmla="*/ 1022350 h 2914650"/>
                  <a:gd name="connsiteX161" fmla="*/ 247650 w 2057400"/>
                  <a:gd name="connsiteY161" fmla="*/ 984250 h 2914650"/>
                  <a:gd name="connsiteX162" fmla="*/ 241300 w 2057400"/>
                  <a:gd name="connsiteY162" fmla="*/ 933450 h 2914650"/>
                  <a:gd name="connsiteX163" fmla="*/ 228600 w 2057400"/>
                  <a:gd name="connsiteY163" fmla="*/ 895350 h 2914650"/>
                  <a:gd name="connsiteX164" fmla="*/ 203200 w 2057400"/>
                  <a:gd name="connsiteY164" fmla="*/ 857250 h 2914650"/>
                  <a:gd name="connsiteX165" fmla="*/ 196850 w 2057400"/>
                  <a:gd name="connsiteY165" fmla="*/ 838200 h 2914650"/>
                  <a:gd name="connsiteX166" fmla="*/ 184150 w 2057400"/>
                  <a:gd name="connsiteY166" fmla="*/ 819150 h 2914650"/>
                  <a:gd name="connsiteX167" fmla="*/ 171450 w 2057400"/>
                  <a:gd name="connsiteY167" fmla="*/ 781050 h 2914650"/>
                  <a:gd name="connsiteX168" fmla="*/ 146050 w 2057400"/>
                  <a:gd name="connsiteY168" fmla="*/ 742950 h 2914650"/>
                  <a:gd name="connsiteX169" fmla="*/ 133350 w 2057400"/>
                  <a:gd name="connsiteY169" fmla="*/ 723900 h 2914650"/>
                  <a:gd name="connsiteX170" fmla="*/ 120650 w 2057400"/>
                  <a:gd name="connsiteY170" fmla="*/ 685800 h 2914650"/>
                  <a:gd name="connsiteX171" fmla="*/ 114300 w 2057400"/>
                  <a:gd name="connsiteY171" fmla="*/ 666750 h 2914650"/>
                  <a:gd name="connsiteX172" fmla="*/ 82550 w 2057400"/>
                  <a:gd name="connsiteY172" fmla="*/ 628650 h 2914650"/>
                  <a:gd name="connsiteX173" fmla="*/ 69850 w 2057400"/>
                  <a:gd name="connsiteY173" fmla="*/ 590550 h 2914650"/>
                  <a:gd name="connsiteX174" fmla="*/ 57150 w 2057400"/>
                  <a:gd name="connsiteY174" fmla="*/ 571500 h 2914650"/>
                  <a:gd name="connsiteX175" fmla="*/ 44450 w 2057400"/>
                  <a:gd name="connsiteY175" fmla="*/ 533400 h 2914650"/>
                  <a:gd name="connsiteX176" fmla="*/ 25400 w 2057400"/>
                  <a:gd name="connsiteY176" fmla="*/ 495300 h 2914650"/>
                  <a:gd name="connsiteX177" fmla="*/ 19050 w 2057400"/>
                  <a:gd name="connsiteY177" fmla="*/ 463550 h 2914650"/>
                  <a:gd name="connsiteX178" fmla="*/ 12700 w 2057400"/>
                  <a:gd name="connsiteY178" fmla="*/ 444500 h 2914650"/>
                  <a:gd name="connsiteX179" fmla="*/ 0 w 2057400"/>
                  <a:gd name="connsiteY179" fmla="*/ 361950 h 2914650"/>
                  <a:gd name="connsiteX180" fmla="*/ 6350 w 2057400"/>
                  <a:gd name="connsiteY180" fmla="*/ 304800 h 2914650"/>
                  <a:gd name="connsiteX181" fmla="*/ 25400 w 2057400"/>
                  <a:gd name="connsiteY181" fmla="*/ 266700 h 2914650"/>
                  <a:gd name="connsiteX182" fmla="*/ 50800 w 2057400"/>
                  <a:gd name="connsiteY182" fmla="*/ 247650 h 2914650"/>
                  <a:gd name="connsiteX183" fmla="*/ 63500 w 2057400"/>
                  <a:gd name="connsiteY183" fmla="*/ 228600 h 2914650"/>
                  <a:gd name="connsiteX184" fmla="*/ 82550 w 2057400"/>
                  <a:gd name="connsiteY184" fmla="*/ 209550 h 2914650"/>
                  <a:gd name="connsiteX185" fmla="*/ 120650 w 2057400"/>
                  <a:gd name="connsiteY185" fmla="*/ 184150 h 2914650"/>
                  <a:gd name="connsiteX186" fmla="*/ 152400 w 2057400"/>
                  <a:gd name="connsiteY186" fmla="*/ 152400 h 2914650"/>
                  <a:gd name="connsiteX187" fmla="*/ 171450 w 2057400"/>
                  <a:gd name="connsiteY187" fmla="*/ 146050 h 2914650"/>
                  <a:gd name="connsiteX188" fmla="*/ 228600 w 2057400"/>
                  <a:gd name="connsiteY188" fmla="*/ 114300 h 2914650"/>
                  <a:gd name="connsiteX189" fmla="*/ 241300 w 2057400"/>
                  <a:gd name="connsiteY189" fmla="*/ 95250 h 2914650"/>
                  <a:gd name="connsiteX190" fmla="*/ 285750 w 2057400"/>
                  <a:gd name="connsiteY190" fmla="*/ 69850 h 2914650"/>
                  <a:gd name="connsiteX191" fmla="*/ 304800 w 2057400"/>
                  <a:gd name="connsiteY191" fmla="*/ 50800 h 2914650"/>
                  <a:gd name="connsiteX192" fmla="*/ 273050 w 2057400"/>
                  <a:gd name="connsiteY192" fmla="*/ 1905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057400" h="2914650">
                    <a:moveTo>
                      <a:pt x="273050" y="19050"/>
                    </a:moveTo>
                    <a:cubicBezTo>
                      <a:pt x="292100" y="16933"/>
                      <a:pt x="311256" y="15615"/>
                      <a:pt x="330200" y="12700"/>
                    </a:cubicBezTo>
                    <a:cubicBezTo>
                      <a:pt x="345008" y="10422"/>
                      <a:pt x="360425" y="4742"/>
                      <a:pt x="374650" y="0"/>
                    </a:cubicBezTo>
                    <a:cubicBezTo>
                      <a:pt x="458931" y="6020"/>
                      <a:pt x="443988" y="2852"/>
                      <a:pt x="508000" y="12700"/>
                    </a:cubicBezTo>
                    <a:cubicBezTo>
                      <a:pt x="555640" y="20029"/>
                      <a:pt x="537696" y="16249"/>
                      <a:pt x="584200" y="31750"/>
                    </a:cubicBezTo>
                    <a:cubicBezTo>
                      <a:pt x="590550" y="33867"/>
                      <a:pt x="597263" y="35107"/>
                      <a:pt x="603250" y="38100"/>
                    </a:cubicBezTo>
                    <a:cubicBezTo>
                      <a:pt x="642302" y="57626"/>
                      <a:pt x="620774" y="45549"/>
                      <a:pt x="666750" y="76200"/>
                    </a:cubicBezTo>
                    <a:lnTo>
                      <a:pt x="685800" y="88900"/>
                    </a:lnTo>
                    <a:cubicBezTo>
                      <a:pt x="692150" y="93133"/>
                      <a:pt x="697610" y="99187"/>
                      <a:pt x="704850" y="101600"/>
                    </a:cubicBezTo>
                    <a:lnTo>
                      <a:pt x="723900" y="107950"/>
                    </a:lnTo>
                    <a:cubicBezTo>
                      <a:pt x="728133" y="114300"/>
                      <a:pt x="730641" y="122232"/>
                      <a:pt x="736600" y="127000"/>
                    </a:cubicBezTo>
                    <a:cubicBezTo>
                      <a:pt x="741827" y="131181"/>
                      <a:pt x="749799" y="130099"/>
                      <a:pt x="755650" y="133350"/>
                    </a:cubicBezTo>
                    <a:cubicBezTo>
                      <a:pt x="768993" y="140763"/>
                      <a:pt x="781050" y="150283"/>
                      <a:pt x="793750" y="158750"/>
                    </a:cubicBezTo>
                    <a:cubicBezTo>
                      <a:pt x="800100" y="162983"/>
                      <a:pt x="807404" y="166054"/>
                      <a:pt x="812800" y="171450"/>
                    </a:cubicBezTo>
                    <a:cubicBezTo>
                      <a:pt x="837246" y="195896"/>
                      <a:pt x="824378" y="185519"/>
                      <a:pt x="850900" y="203200"/>
                    </a:cubicBezTo>
                    <a:cubicBezTo>
                      <a:pt x="868601" y="229751"/>
                      <a:pt x="872968" y="241698"/>
                      <a:pt x="895350" y="260350"/>
                    </a:cubicBezTo>
                    <a:cubicBezTo>
                      <a:pt x="901213" y="265236"/>
                      <a:pt x="908050" y="268817"/>
                      <a:pt x="914400" y="273050"/>
                    </a:cubicBezTo>
                    <a:lnTo>
                      <a:pt x="933450" y="330200"/>
                    </a:lnTo>
                    <a:cubicBezTo>
                      <a:pt x="935567" y="336550"/>
                      <a:pt x="936087" y="343681"/>
                      <a:pt x="939800" y="349250"/>
                    </a:cubicBezTo>
                    <a:lnTo>
                      <a:pt x="952500" y="368300"/>
                    </a:lnTo>
                    <a:cubicBezTo>
                      <a:pt x="969298" y="435491"/>
                      <a:pt x="946491" y="356368"/>
                      <a:pt x="971550" y="412750"/>
                    </a:cubicBezTo>
                    <a:cubicBezTo>
                      <a:pt x="976987" y="424983"/>
                      <a:pt x="973111" y="443424"/>
                      <a:pt x="984250" y="450850"/>
                    </a:cubicBezTo>
                    <a:cubicBezTo>
                      <a:pt x="1002981" y="463337"/>
                      <a:pt x="1007071" y="464265"/>
                      <a:pt x="1022350" y="482600"/>
                    </a:cubicBezTo>
                    <a:cubicBezTo>
                      <a:pt x="1027236" y="488463"/>
                      <a:pt x="1030164" y="495787"/>
                      <a:pt x="1035050" y="501650"/>
                    </a:cubicBezTo>
                    <a:cubicBezTo>
                      <a:pt x="1049292" y="518740"/>
                      <a:pt x="1057791" y="519480"/>
                      <a:pt x="1066800" y="539750"/>
                    </a:cubicBezTo>
                    <a:cubicBezTo>
                      <a:pt x="1072237" y="551983"/>
                      <a:pt x="1075267" y="565150"/>
                      <a:pt x="1079500" y="577850"/>
                    </a:cubicBezTo>
                    <a:cubicBezTo>
                      <a:pt x="1081617" y="584200"/>
                      <a:pt x="1082137" y="591331"/>
                      <a:pt x="1085850" y="596900"/>
                    </a:cubicBezTo>
                    <a:cubicBezTo>
                      <a:pt x="1094317" y="609600"/>
                      <a:pt x="1106423" y="620520"/>
                      <a:pt x="1111250" y="635000"/>
                    </a:cubicBezTo>
                    <a:cubicBezTo>
                      <a:pt x="1116415" y="650494"/>
                      <a:pt x="1117990" y="660790"/>
                      <a:pt x="1130300" y="673100"/>
                    </a:cubicBezTo>
                    <a:cubicBezTo>
                      <a:pt x="1135696" y="678496"/>
                      <a:pt x="1143000" y="681567"/>
                      <a:pt x="1149350" y="685800"/>
                    </a:cubicBezTo>
                    <a:cubicBezTo>
                      <a:pt x="1172633" y="720725"/>
                      <a:pt x="1149350" y="691092"/>
                      <a:pt x="1181100" y="717550"/>
                    </a:cubicBezTo>
                    <a:cubicBezTo>
                      <a:pt x="1187999" y="723299"/>
                      <a:pt x="1193251" y="730851"/>
                      <a:pt x="1200150" y="736600"/>
                    </a:cubicBezTo>
                    <a:cubicBezTo>
                      <a:pt x="1216563" y="750277"/>
                      <a:pt x="1219157" y="749286"/>
                      <a:pt x="1238250" y="755650"/>
                    </a:cubicBezTo>
                    <a:cubicBezTo>
                      <a:pt x="1295508" y="798594"/>
                      <a:pt x="1239209" y="751966"/>
                      <a:pt x="1276350" y="793750"/>
                    </a:cubicBezTo>
                    <a:cubicBezTo>
                      <a:pt x="1295214" y="814971"/>
                      <a:pt x="1330007" y="840422"/>
                      <a:pt x="1339850" y="869950"/>
                    </a:cubicBezTo>
                    <a:lnTo>
                      <a:pt x="1358900" y="927100"/>
                    </a:lnTo>
                    <a:cubicBezTo>
                      <a:pt x="1361017" y="933450"/>
                      <a:pt x="1361537" y="940581"/>
                      <a:pt x="1365250" y="946150"/>
                    </a:cubicBezTo>
                    <a:lnTo>
                      <a:pt x="1416050" y="1022350"/>
                    </a:lnTo>
                    <a:cubicBezTo>
                      <a:pt x="1420283" y="1028700"/>
                      <a:pt x="1426337" y="1034160"/>
                      <a:pt x="1428750" y="1041400"/>
                    </a:cubicBezTo>
                    <a:cubicBezTo>
                      <a:pt x="1430867" y="1047750"/>
                      <a:pt x="1431387" y="1054881"/>
                      <a:pt x="1435100" y="1060450"/>
                    </a:cubicBezTo>
                    <a:cubicBezTo>
                      <a:pt x="1440081" y="1067922"/>
                      <a:pt x="1447800" y="1073150"/>
                      <a:pt x="1454150" y="1079500"/>
                    </a:cubicBezTo>
                    <a:cubicBezTo>
                      <a:pt x="1466294" y="1115933"/>
                      <a:pt x="1451803" y="1081925"/>
                      <a:pt x="1479550" y="1117600"/>
                    </a:cubicBezTo>
                    <a:cubicBezTo>
                      <a:pt x="1488921" y="1129648"/>
                      <a:pt x="1496483" y="1143000"/>
                      <a:pt x="1504950" y="1155700"/>
                    </a:cubicBezTo>
                    <a:lnTo>
                      <a:pt x="1530350" y="1193800"/>
                    </a:lnTo>
                    <a:cubicBezTo>
                      <a:pt x="1534583" y="1200150"/>
                      <a:pt x="1537654" y="1207454"/>
                      <a:pt x="1543050" y="1212850"/>
                    </a:cubicBezTo>
                    <a:cubicBezTo>
                      <a:pt x="1572893" y="1242693"/>
                      <a:pt x="1557119" y="1224428"/>
                      <a:pt x="1587500" y="1270000"/>
                    </a:cubicBezTo>
                    <a:cubicBezTo>
                      <a:pt x="1591733" y="1276350"/>
                      <a:pt x="1597787" y="1281810"/>
                      <a:pt x="1600200" y="1289050"/>
                    </a:cubicBezTo>
                    <a:cubicBezTo>
                      <a:pt x="1623358" y="1358525"/>
                      <a:pt x="1586424" y="1253292"/>
                      <a:pt x="1619250" y="1327150"/>
                    </a:cubicBezTo>
                    <a:cubicBezTo>
                      <a:pt x="1624687" y="1339383"/>
                      <a:pt x="1624524" y="1354111"/>
                      <a:pt x="1631950" y="1365250"/>
                    </a:cubicBezTo>
                    <a:cubicBezTo>
                      <a:pt x="1636183" y="1371600"/>
                      <a:pt x="1641237" y="1377474"/>
                      <a:pt x="1644650" y="1384300"/>
                    </a:cubicBezTo>
                    <a:cubicBezTo>
                      <a:pt x="1647643" y="1390287"/>
                      <a:pt x="1647749" y="1397499"/>
                      <a:pt x="1651000" y="1403350"/>
                    </a:cubicBezTo>
                    <a:cubicBezTo>
                      <a:pt x="1658413" y="1416693"/>
                      <a:pt x="1669574" y="1427798"/>
                      <a:pt x="1676400" y="1441450"/>
                    </a:cubicBezTo>
                    <a:cubicBezTo>
                      <a:pt x="1714778" y="1518207"/>
                      <a:pt x="1665898" y="1423072"/>
                      <a:pt x="1701800" y="1485900"/>
                    </a:cubicBezTo>
                    <a:cubicBezTo>
                      <a:pt x="1706496" y="1494119"/>
                      <a:pt x="1708998" y="1503597"/>
                      <a:pt x="1714500" y="1511300"/>
                    </a:cubicBezTo>
                    <a:cubicBezTo>
                      <a:pt x="1719720" y="1518608"/>
                      <a:pt x="1727200" y="1524000"/>
                      <a:pt x="1733550" y="1530350"/>
                    </a:cubicBezTo>
                    <a:cubicBezTo>
                      <a:pt x="1748442" y="1575026"/>
                      <a:pt x="1729060" y="1519873"/>
                      <a:pt x="1752600" y="1574800"/>
                    </a:cubicBezTo>
                    <a:cubicBezTo>
                      <a:pt x="1755237" y="1580952"/>
                      <a:pt x="1755957" y="1587863"/>
                      <a:pt x="1758950" y="1593850"/>
                    </a:cubicBezTo>
                    <a:cubicBezTo>
                      <a:pt x="1762363" y="1600676"/>
                      <a:pt x="1768237" y="1606074"/>
                      <a:pt x="1771650" y="1612900"/>
                    </a:cubicBezTo>
                    <a:cubicBezTo>
                      <a:pt x="1790877" y="1651355"/>
                      <a:pt x="1759961" y="1611517"/>
                      <a:pt x="1784350" y="1670050"/>
                    </a:cubicBezTo>
                    <a:cubicBezTo>
                      <a:pt x="1790221" y="1684139"/>
                      <a:pt x="1801283" y="1695450"/>
                      <a:pt x="1809750" y="1708150"/>
                    </a:cubicBezTo>
                    <a:cubicBezTo>
                      <a:pt x="1813983" y="1714500"/>
                      <a:pt x="1820037" y="1719960"/>
                      <a:pt x="1822450" y="1727200"/>
                    </a:cubicBezTo>
                    <a:cubicBezTo>
                      <a:pt x="1824567" y="1733550"/>
                      <a:pt x="1825479" y="1740438"/>
                      <a:pt x="1828800" y="1746250"/>
                    </a:cubicBezTo>
                    <a:cubicBezTo>
                      <a:pt x="1834051" y="1755439"/>
                      <a:pt x="1841500" y="1763183"/>
                      <a:pt x="1847850" y="1771650"/>
                    </a:cubicBezTo>
                    <a:cubicBezTo>
                      <a:pt x="1852083" y="1784350"/>
                      <a:pt x="1853124" y="1798611"/>
                      <a:pt x="1860550" y="1809750"/>
                    </a:cubicBezTo>
                    <a:cubicBezTo>
                      <a:pt x="1864783" y="1816100"/>
                      <a:pt x="1869837" y="1821974"/>
                      <a:pt x="1873250" y="1828800"/>
                    </a:cubicBezTo>
                    <a:cubicBezTo>
                      <a:pt x="1899540" y="1881380"/>
                      <a:pt x="1855904" y="1812305"/>
                      <a:pt x="1892300" y="1866900"/>
                    </a:cubicBezTo>
                    <a:cubicBezTo>
                      <a:pt x="1901897" y="1905287"/>
                      <a:pt x="1895890" y="1884021"/>
                      <a:pt x="1911350" y="1930400"/>
                    </a:cubicBezTo>
                    <a:cubicBezTo>
                      <a:pt x="1913467" y="1936750"/>
                      <a:pt x="1916387" y="1942886"/>
                      <a:pt x="1917700" y="1949450"/>
                    </a:cubicBezTo>
                    <a:cubicBezTo>
                      <a:pt x="1921108" y="1966490"/>
                      <a:pt x="1927543" y="2005489"/>
                      <a:pt x="1936750" y="2019300"/>
                    </a:cubicBezTo>
                    <a:cubicBezTo>
                      <a:pt x="1940983" y="2025650"/>
                      <a:pt x="1946037" y="2031524"/>
                      <a:pt x="1949450" y="2038350"/>
                    </a:cubicBezTo>
                    <a:cubicBezTo>
                      <a:pt x="1952443" y="2044337"/>
                      <a:pt x="1952549" y="2051549"/>
                      <a:pt x="1955800" y="2057400"/>
                    </a:cubicBezTo>
                    <a:cubicBezTo>
                      <a:pt x="1963213" y="2070743"/>
                      <a:pt x="1976373" y="2081020"/>
                      <a:pt x="1981200" y="2095500"/>
                    </a:cubicBezTo>
                    <a:cubicBezTo>
                      <a:pt x="1997161" y="2143383"/>
                      <a:pt x="1975631" y="2084361"/>
                      <a:pt x="2000250" y="2133600"/>
                    </a:cubicBezTo>
                    <a:cubicBezTo>
                      <a:pt x="2003243" y="2139587"/>
                      <a:pt x="2003607" y="2146663"/>
                      <a:pt x="2006600" y="2152650"/>
                    </a:cubicBezTo>
                    <a:cubicBezTo>
                      <a:pt x="2010013" y="2159476"/>
                      <a:pt x="2016200" y="2164726"/>
                      <a:pt x="2019300" y="2171700"/>
                    </a:cubicBezTo>
                    <a:cubicBezTo>
                      <a:pt x="2024737" y="2183933"/>
                      <a:pt x="2024574" y="2198661"/>
                      <a:pt x="2032000" y="2209800"/>
                    </a:cubicBezTo>
                    <a:cubicBezTo>
                      <a:pt x="2036233" y="2216150"/>
                      <a:pt x="2041600" y="2221876"/>
                      <a:pt x="2044700" y="2228850"/>
                    </a:cubicBezTo>
                    <a:cubicBezTo>
                      <a:pt x="2050137" y="2241083"/>
                      <a:pt x="2057400" y="2266950"/>
                      <a:pt x="2057400" y="2266950"/>
                    </a:cubicBezTo>
                    <a:cubicBezTo>
                      <a:pt x="2055388" y="2285058"/>
                      <a:pt x="2055338" y="2321874"/>
                      <a:pt x="2044700" y="2343150"/>
                    </a:cubicBezTo>
                    <a:cubicBezTo>
                      <a:pt x="2041287" y="2349976"/>
                      <a:pt x="2037396" y="2356804"/>
                      <a:pt x="2032000" y="2362200"/>
                    </a:cubicBezTo>
                    <a:cubicBezTo>
                      <a:pt x="2026604" y="2367596"/>
                      <a:pt x="2019300" y="2370667"/>
                      <a:pt x="2012950" y="2374900"/>
                    </a:cubicBezTo>
                    <a:cubicBezTo>
                      <a:pt x="1995390" y="2427580"/>
                      <a:pt x="2024869" y="2344711"/>
                      <a:pt x="1981200" y="2432050"/>
                    </a:cubicBezTo>
                    <a:cubicBezTo>
                      <a:pt x="1976967" y="2440517"/>
                      <a:pt x="1972229" y="2448749"/>
                      <a:pt x="1968500" y="2457450"/>
                    </a:cubicBezTo>
                    <a:cubicBezTo>
                      <a:pt x="1965863" y="2463602"/>
                      <a:pt x="1965143" y="2470513"/>
                      <a:pt x="1962150" y="2476500"/>
                    </a:cubicBezTo>
                    <a:cubicBezTo>
                      <a:pt x="1958737" y="2483326"/>
                      <a:pt x="1952550" y="2488576"/>
                      <a:pt x="1949450" y="2495550"/>
                    </a:cubicBezTo>
                    <a:cubicBezTo>
                      <a:pt x="1944013" y="2507783"/>
                      <a:pt x="1940983" y="2520950"/>
                      <a:pt x="1936750" y="2533650"/>
                    </a:cubicBezTo>
                    <a:lnTo>
                      <a:pt x="1930400" y="2552700"/>
                    </a:lnTo>
                    <a:cubicBezTo>
                      <a:pt x="1928283" y="2559050"/>
                      <a:pt x="1925150" y="2565148"/>
                      <a:pt x="1924050" y="2571750"/>
                    </a:cubicBezTo>
                    <a:cubicBezTo>
                      <a:pt x="1910250" y="2654552"/>
                      <a:pt x="1919493" y="2623521"/>
                      <a:pt x="1905000" y="2667000"/>
                    </a:cubicBezTo>
                    <a:cubicBezTo>
                      <a:pt x="1907117" y="2683933"/>
                      <a:pt x="1911350" y="2700735"/>
                      <a:pt x="1911350" y="2717800"/>
                    </a:cubicBezTo>
                    <a:cubicBezTo>
                      <a:pt x="1911350" y="2753846"/>
                      <a:pt x="1910347" y="2790103"/>
                      <a:pt x="1905000" y="2825750"/>
                    </a:cubicBezTo>
                    <a:cubicBezTo>
                      <a:pt x="1902004" y="2845724"/>
                      <a:pt x="1862309" y="2864118"/>
                      <a:pt x="1854200" y="2870200"/>
                    </a:cubicBezTo>
                    <a:cubicBezTo>
                      <a:pt x="1845733" y="2876550"/>
                      <a:pt x="1838266" y="2884517"/>
                      <a:pt x="1828800" y="2889250"/>
                    </a:cubicBezTo>
                    <a:cubicBezTo>
                      <a:pt x="1808680" y="2899310"/>
                      <a:pt x="1786569" y="2902223"/>
                      <a:pt x="1765300" y="2908300"/>
                    </a:cubicBezTo>
                    <a:cubicBezTo>
                      <a:pt x="1758864" y="2910139"/>
                      <a:pt x="1752600" y="2912533"/>
                      <a:pt x="1746250" y="2914650"/>
                    </a:cubicBezTo>
                    <a:cubicBezTo>
                      <a:pt x="1720850" y="2912533"/>
                      <a:pt x="1695363" y="2911278"/>
                      <a:pt x="1670050" y="2908300"/>
                    </a:cubicBezTo>
                    <a:cubicBezTo>
                      <a:pt x="1659331" y="2907039"/>
                      <a:pt x="1649063" y="2902747"/>
                      <a:pt x="1638300" y="2901950"/>
                    </a:cubicBezTo>
                    <a:cubicBezTo>
                      <a:pt x="1591813" y="2898506"/>
                      <a:pt x="1545167" y="2897717"/>
                      <a:pt x="1498600" y="2895600"/>
                    </a:cubicBezTo>
                    <a:cubicBezTo>
                      <a:pt x="1468661" y="2890610"/>
                      <a:pt x="1461624" y="2890478"/>
                      <a:pt x="1435100" y="2882900"/>
                    </a:cubicBezTo>
                    <a:cubicBezTo>
                      <a:pt x="1428664" y="2881061"/>
                      <a:pt x="1422636" y="2877747"/>
                      <a:pt x="1416050" y="2876550"/>
                    </a:cubicBezTo>
                    <a:cubicBezTo>
                      <a:pt x="1363184" y="2866938"/>
                      <a:pt x="1374003" y="2874262"/>
                      <a:pt x="1327150" y="2863850"/>
                    </a:cubicBezTo>
                    <a:cubicBezTo>
                      <a:pt x="1320616" y="2862398"/>
                      <a:pt x="1314536" y="2859339"/>
                      <a:pt x="1308100" y="2857500"/>
                    </a:cubicBezTo>
                    <a:cubicBezTo>
                      <a:pt x="1299709" y="2855102"/>
                      <a:pt x="1291167" y="2853267"/>
                      <a:pt x="1282700" y="2851150"/>
                    </a:cubicBezTo>
                    <a:cubicBezTo>
                      <a:pt x="1228105" y="2814754"/>
                      <a:pt x="1297180" y="2858390"/>
                      <a:pt x="1244600" y="2832100"/>
                    </a:cubicBezTo>
                    <a:cubicBezTo>
                      <a:pt x="1237774" y="2828687"/>
                      <a:pt x="1232376" y="2822813"/>
                      <a:pt x="1225550" y="2819400"/>
                    </a:cubicBezTo>
                    <a:cubicBezTo>
                      <a:pt x="1219563" y="2816407"/>
                      <a:pt x="1212487" y="2816043"/>
                      <a:pt x="1206500" y="2813050"/>
                    </a:cubicBezTo>
                    <a:cubicBezTo>
                      <a:pt x="1199674" y="2809637"/>
                      <a:pt x="1194076" y="2804136"/>
                      <a:pt x="1187450" y="2800350"/>
                    </a:cubicBezTo>
                    <a:cubicBezTo>
                      <a:pt x="1171352" y="2791151"/>
                      <a:pt x="1156924" y="2787327"/>
                      <a:pt x="1143000" y="2774950"/>
                    </a:cubicBezTo>
                    <a:cubicBezTo>
                      <a:pt x="1129576" y="2763018"/>
                      <a:pt x="1117600" y="2749550"/>
                      <a:pt x="1104900" y="2736850"/>
                    </a:cubicBezTo>
                    <a:lnTo>
                      <a:pt x="1085850" y="2717800"/>
                    </a:lnTo>
                    <a:cubicBezTo>
                      <a:pt x="1079500" y="2711450"/>
                      <a:pt x="1071781" y="2706222"/>
                      <a:pt x="1066800" y="2698750"/>
                    </a:cubicBezTo>
                    <a:cubicBezTo>
                      <a:pt x="1049867" y="2673350"/>
                      <a:pt x="1060450" y="2683933"/>
                      <a:pt x="1035050" y="2667000"/>
                    </a:cubicBezTo>
                    <a:cubicBezTo>
                      <a:pt x="1022563" y="2648269"/>
                      <a:pt x="1021635" y="2644179"/>
                      <a:pt x="1003300" y="2628900"/>
                    </a:cubicBezTo>
                    <a:cubicBezTo>
                      <a:pt x="997437" y="2624014"/>
                      <a:pt x="990600" y="2620433"/>
                      <a:pt x="984250" y="2616200"/>
                    </a:cubicBezTo>
                    <a:cubicBezTo>
                      <a:pt x="950383" y="2565400"/>
                      <a:pt x="994833" y="2626783"/>
                      <a:pt x="952500" y="2584450"/>
                    </a:cubicBezTo>
                    <a:cubicBezTo>
                      <a:pt x="947104" y="2579054"/>
                      <a:pt x="944686" y="2571263"/>
                      <a:pt x="939800" y="2565400"/>
                    </a:cubicBezTo>
                    <a:cubicBezTo>
                      <a:pt x="934051" y="2558501"/>
                      <a:pt x="926499" y="2553249"/>
                      <a:pt x="920750" y="2546350"/>
                    </a:cubicBezTo>
                    <a:cubicBezTo>
                      <a:pt x="915864" y="2540487"/>
                      <a:pt x="913446" y="2532696"/>
                      <a:pt x="908050" y="2527300"/>
                    </a:cubicBezTo>
                    <a:cubicBezTo>
                      <a:pt x="902654" y="2521904"/>
                      <a:pt x="894396" y="2519996"/>
                      <a:pt x="889000" y="2514600"/>
                    </a:cubicBezTo>
                    <a:cubicBezTo>
                      <a:pt x="881516" y="2507116"/>
                      <a:pt x="876838" y="2497235"/>
                      <a:pt x="869950" y="2489200"/>
                    </a:cubicBezTo>
                    <a:cubicBezTo>
                      <a:pt x="864106" y="2482382"/>
                      <a:pt x="856413" y="2477239"/>
                      <a:pt x="850900" y="2470150"/>
                    </a:cubicBezTo>
                    <a:cubicBezTo>
                      <a:pt x="799945" y="2404636"/>
                      <a:pt x="846227" y="2460804"/>
                      <a:pt x="812800" y="2393950"/>
                    </a:cubicBezTo>
                    <a:cubicBezTo>
                      <a:pt x="808567" y="2385483"/>
                      <a:pt x="804796" y="2376769"/>
                      <a:pt x="800100" y="2368550"/>
                    </a:cubicBezTo>
                    <a:cubicBezTo>
                      <a:pt x="796314" y="2361924"/>
                      <a:pt x="790500" y="2356474"/>
                      <a:pt x="787400" y="2349500"/>
                    </a:cubicBezTo>
                    <a:cubicBezTo>
                      <a:pt x="781963" y="2337267"/>
                      <a:pt x="782126" y="2322539"/>
                      <a:pt x="774700" y="2311400"/>
                    </a:cubicBezTo>
                    <a:lnTo>
                      <a:pt x="736600" y="2254250"/>
                    </a:lnTo>
                    <a:cubicBezTo>
                      <a:pt x="732367" y="2247900"/>
                      <a:pt x="726313" y="2242440"/>
                      <a:pt x="723900" y="2235200"/>
                    </a:cubicBezTo>
                    <a:cubicBezTo>
                      <a:pt x="707939" y="2187317"/>
                      <a:pt x="729469" y="2246339"/>
                      <a:pt x="704850" y="2197100"/>
                    </a:cubicBezTo>
                    <a:cubicBezTo>
                      <a:pt x="701857" y="2191113"/>
                      <a:pt x="701751" y="2183901"/>
                      <a:pt x="698500" y="2178050"/>
                    </a:cubicBezTo>
                    <a:cubicBezTo>
                      <a:pt x="691087" y="2164707"/>
                      <a:pt x="681567" y="2152650"/>
                      <a:pt x="673100" y="2139950"/>
                    </a:cubicBezTo>
                    <a:cubicBezTo>
                      <a:pt x="668867" y="2133600"/>
                      <a:pt x="662813" y="2128140"/>
                      <a:pt x="660400" y="2120900"/>
                    </a:cubicBezTo>
                    <a:cubicBezTo>
                      <a:pt x="658283" y="2114550"/>
                      <a:pt x="656687" y="2108002"/>
                      <a:pt x="654050" y="2101850"/>
                    </a:cubicBezTo>
                    <a:cubicBezTo>
                      <a:pt x="644201" y="2078868"/>
                      <a:pt x="630997" y="2058413"/>
                      <a:pt x="615950" y="2038350"/>
                    </a:cubicBezTo>
                    <a:cubicBezTo>
                      <a:pt x="587742" y="2000739"/>
                      <a:pt x="602771" y="2021756"/>
                      <a:pt x="571500" y="1974850"/>
                    </a:cubicBezTo>
                    <a:cubicBezTo>
                      <a:pt x="567267" y="1968500"/>
                      <a:pt x="561213" y="1963040"/>
                      <a:pt x="558800" y="1955800"/>
                    </a:cubicBezTo>
                    <a:cubicBezTo>
                      <a:pt x="556683" y="1949450"/>
                      <a:pt x="555443" y="1942737"/>
                      <a:pt x="552450" y="1936750"/>
                    </a:cubicBezTo>
                    <a:cubicBezTo>
                      <a:pt x="549037" y="1929924"/>
                      <a:pt x="542850" y="1924674"/>
                      <a:pt x="539750" y="1917700"/>
                    </a:cubicBezTo>
                    <a:lnTo>
                      <a:pt x="520700" y="1860550"/>
                    </a:lnTo>
                    <a:cubicBezTo>
                      <a:pt x="518583" y="1854200"/>
                      <a:pt x="518063" y="1847069"/>
                      <a:pt x="514350" y="1841500"/>
                    </a:cubicBezTo>
                    <a:cubicBezTo>
                      <a:pt x="489944" y="1804891"/>
                      <a:pt x="511074" y="1840206"/>
                      <a:pt x="495300" y="1803400"/>
                    </a:cubicBezTo>
                    <a:cubicBezTo>
                      <a:pt x="491571" y="1794699"/>
                      <a:pt x="486116" y="1786789"/>
                      <a:pt x="482600" y="1778000"/>
                    </a:cubicBezTo>
                    <a:cubicBezTo>
                      <a:pt x="477628" y="1765571"/>
                      <a:pt x="474133" y="1752600"/>
                      <a:pt x="469900" y="1739900"/>
                    </a:cubicBezTo>
                    <a:cubicBezTo>
                      <a:pt x="467783" y="1733550"/>
                      <a:pt x="467263" y="1726419"/>
                      <a:pt x="463550" y="1720850"/>
                    </a:cubicBezTo>
                    <a:cubicBezTo>
                      <a:pt x="459317" y="1714500"/>
                      <a:pt x="454263" y="1708626"/>
                      <a:pt x="450850" y="1701800"/>
                    </a:cubicBezTo>
                    <a:cubicBezTo>
                      <a:pt x="445515" y="1691130"/>
                      <a:pt x="441202" y="1667523"/>
                      <a:pt x="438150" y="1657350"/>
                    </a:cubicBezTo>
                    <a:cubicBezTo>
                      <a:pt x="434303" y="1644528"/>
                      <a:pt x="432876" y="1630389"/>
                      <a:pt x="425450" y="1619250"/>
                    </a:cubicBezTo>
                    <a:cubicBezTo>
                      <a:pt x="397618" y="1577502"/>
                      <a:pt x="425179" y="1622463"/>
                      <a:pt x="406400" y="1581150"/>
                    </a:cubicBezTo>
                    <a:cubicBezTo>
                      <a:pt x="398566" y="1563915"/>
                      <a:pt x="386987" y="1548311"/>
                      <a:pt x="381000" y="1530350"/>
                    </a:cubicBezTo>
                    <a:lnTo>
                      <a:pt x="368300" y="1492250"/>
                    </a:lnTo>
                    <a:cubicBezTo>
                      <a:pt x="366183" y="1485900"/>
                      <a:pt x="365663" y="1478769"/>
                      <a:pt x="361950" y="1473200"/>
                    </a:cubicBezTo>
                    <a:cubicBezTo>
                      <a:pt x="350533" y="1456075"/>
                      <a:pt x="347282" y="1454818"/>
                      <a:pt x="342900" y="1435100"/>
                    </a:cubicBezTo>
                    <a:cubicBezTo>
                      <a:pt x="340107" y="1422531"/>
                      <a:pt x="339673" y="1409491"/>
                      <a:pt x="336550" y="1397000"/>
                    </a:cubicBezTo>
                    <a:cubicBezTo>
                      <a:pt x="333303" y="1384013"/>
                      <a:pt x="328083" y="1371600"/>
                      <a:pt x="323850" y="1358900"/>
                    </a:cubicBezTo>
                    <a:cubicBezTo>
                      <a:pt x="321733" y="1352550"/>
                      <a:pt x="318813" y="1346414"/>
                      <a:pt x="317500" y="1339850"/>
                    </a:cubicBezTo>
                    <a:cubicBezTo>
                      <a:pt x="315383" y="1329267"/>
                      <a:pt x="313990" y="1318513"/>
                      <a:pt x="311150" y="1308100"/>
                    </a:cubicBezTo>
                    <a:cubicBezTo>
                      <a:pt x="307628" y="1295185"/>
                      <a:pt x="301697" y="1282987"/>
                      <a:pt x="298450" y="1270000"/>
                    </a:cubicBezTo>
                    <a:cubicBezTo>
                      <a:pt x="296333" y="1261533"/>
                      <a:pt x="294498" y="1252991"/>
                      <a:pt x="292100" y="1244600"/>
                    </a:cubicBezTo>
                    <a:cubicBezTo>
                      <a:pt x="290261" y="1238164"/>
                      <a:pt x="287063" y="1232114"/>
                      <a:pt x="285750" y="1225550"/>
                    </a:cubicBezTo>
                    <a:cubicBezTo>
                      <a:pt x="274966" y="1171632"/>
                      <a:pt x="274148" y="1153309"/>
                      <a:pt x="266700" y="1104900"/>
                    </a:cubicBezTo>
                    <a:cubicBezTo>
                      <a:pt x="264742" y="1092175"/>
                      <a:pt x="262308" y="1079525"/>
                      <a:pt x="260350" y="1066800"/>
                    </a:cubicBezTo>
                    <a:cubicBezTo>
                      <a:pt x="258074" y="1052007"/>
                      <a:pt x="256276" y="1037143"/>
                      <a:pt x="254000" y="1022350"/>
                    </a:cubicBezTo>
                    <a:cubicBezTo>
                      <a:pt x="252042" y="1009625"/>
                      <a:pt x="249471" y="996996"/>
                      <a:pt x="247650" y="984250"/>
                    </a:cubicBezTo>
                    <a:cubicBezTo>
                      <a:pt x="245237" y="967356"/>
                      <a:pt x="244876" y="950136"/>
                      <a:pt x="241300" y="933450"/>
                    </a:cubicBezTo>
                    <a:cubicBezTo>
                      <a:pt x="238495" y="920360"/>
                      <a:pt x="236026" y="906489"/>
                      <a:pt x="228600" y="895350"/>
                    </a:cubicBezTo>
                    <a:cubicBezTo>
                      <a:pt x="220133" y="882650"/>
                      <a:pt x="208027" y="871730"/>
                      <a:pt x="203200" y="857250"/>
                    </a:cubicBezTo>
                    <a:cubicBezTo>
                      <a:pt x="201083" y="850900"/>
                      <a:pt x="199843" y="844187"/>
                      <a:pt x="196850" y="838200"/>
                    </a:cubicBezTo>
                    <a:cubicBezTo>
                      <a:pt x="193437" y="831374"/>
                      <a:pt x="187250" y="826124"/>
                      <a:pt x="184150" y="819150"/>
                    </a:cubicBezTo>
                    <a:cubicBezTo>
                      <a:pt x="178713" y="806917"/>
                      <a:pt x="178876" y="792189"/>
                      <a:pt x="171450" y="781050"/>
                    </a:cubicBezTo>
                    <a:lnTo>
                      <a:pt x="146050" y="742950"/>
                    </a:lnTo>
                    <a:cubicBezTo>
                      <a:pt x="141817" y="736600"/>
                      <a:pt x="135763" y="731140"/>
                      <a:pt x="133350" y="723900"/>
                    </a:cubicBezTo>
                    <a:lnTo>
                      <a:pt x="120650" y="685800"/>
                    </a:lnTo>
                    <a:cubicBezTo>
                      <a:pt x="118533" y="679450"/>
                      <a:pt x="119033" y="671483"/>
                      <a:pt x="114300" y="666750"/>
                    </a:cubicBezTo>
                    <a:cubicBezTo>
                      <a:pt x="102337" y="654787"/>
                      <a:pt x="89623" y="644563"/>
                      <a:pt x="82550" y="628650"/>
                    </a:cubicBezTo>
                    <a:cubicBezTo>
                      <a:pt x="77113" y="616417"/>
                      <a:pt x="77276" y="601689"/>
                      <a:pt x="69850" y="590550"/>
                    </a:cubicBezTo>
                    <a:cubicBezTo>
                      <a:pt x="65617" y="584200"/>
                      <a:pt x="60250" y="578474"/>
                      <a:pt x="57150" y="571500"/>
                    </a:cubicBezTo>
                    <a:cubicBezTo>
                      <a:pt x="51713" y="559267"/>
                      <a:pt x="51876" y="544539"/>
                      <a:pt x="44450" y="533400"/>
                    </a:cubicBezTo>
                    <a:cubicBezTo>
                      <a:pt x="32034" y="514776"/>
                      <a:pt x="30658" y="516332"/>
                      <a:pt x="25400" y="495300"/>
                    </a:cubicBezTo>
                    <a:cubicBezTo>
                      <a:pt x="22782" y="484829"/>
                      <a:pt x="21668" y="474021"/>
                      <a:pt x="19050" y="463550"/>
                    </a:cubicBezTo>
                    <a:cubicBezTo>
                      <a:pt x="17427" y="457056"/>
                      <a:pt x="14152" y="451034"/>
                      <a:pt x="12700" y="444500"/>
                    </a:cubicBezTo>
                    <a:cubicBezTo>
                      <a:pt x="9176" y="428641"/>
                      <a:pt x="2026" y="376129"/>
                      <a:pt x="0" y="361950"/>
                    </a:cubicBezTo>
                    <a:cubicBezTo>
                      <a:pt x="2117" y="342900"/>
                      <a:pt x="3199" y="323706"/>
                      <a:pt x="6350" y="304800"/>
                    </a:cubicBezTo>
                    <a:cubicBezTo>
                      <a:pt x="8416" y="292405"/>
                      <a:pt x="16623" y="275477"/>
                      <a:pt x="25400" y="266700"/>
                    </a:cubicBezTo>
                    <a:cubicBezTo>
                      <a:pt x="32884" y="259216"/>
                      <a:pt x="43316" y="255134"/>
                      <a:pt x="50800" y="247650"/>
                    </a:cubicBezTo>
                    <a:cubicBezTo>
                      <a:pt x="56196" y="242254"/>
                      <a:pt x="58614" y="234463"/>
                      <a:pt x="63500" y="228600"/>
                    </a:cubicBezTo>
                    <a:cubicBezTo>
                      <a:pt x="69249" y="221701"/>
                      <a:pt x="75461" y="215063"/>
                      <a:pt x="82550" y="209550"/>
                    </a:cubicBezTo>
                    <a:cubicBezTo>
                      <a:pt x="94598" y="200179"/>
                      <a:pt x="120650" y="184150"/>
                      <a:pt x="120650" y="184150"/>
                    </a:cubicBezTo>
                    <a:cubicBezTo>
                      <a:pt x="133350" y="165100"/>
                      <a:pt x="131233" y="162983"/>
                      <a:pt x="152400" y="152400"/>
                    </a:cubicBezTo>
                    <a:cubicBezTo>
                      <a:pt x="158387" y="149407"/>
                      <a:pt x="165599" y="149301"/>
                      <a:pt x="171450" y="146050"/>
                    </a:cubicBezTo>
                    <a:cubicBezTo>
                      <a:pt x="236954" y="109659"/>
                      <a:pt x="185495" y="128668"/>
                      <a:pt x="228600" y="114300"/>
                    </a:cubicBezTo>
                    <a:cubicBezTo>
                      <a:pt x="232833" y="107950"/>
                      <a:pt x="235904" y="100646"/>
                      <a:pt x="241300" y="95250"/>
                    </a:cubicBezTo>
                    <a:cubicBezTo>
                      <a:pt x="256298" y="80252"/>
                      <a:pt x="268319" y="82301"/>
                      <a:pt x="285750" y="69850"/>
                    </a:cubicBezTo>
                    <a:cubicBezTo>
                      <a:pt x="293058" y="64630"/>
                      <a:pt x="298450" y="57150"/>
                      <a:pt x="304800" y="50800"/>
                    </a:cubicBezTo>
                    <a:lnTo>
                      <a:pt x="273050" y="19050"/>
                    </a:lnTo>
                    <a:close/>
                  </a:path>
                </a:pathLst>
              </a:custGeom>
              <a:noFill/>
              <a:ln w="9525" cap="flat" cmpd="sng" algn="ctr">
                <a:solidFill>
                  <a:schemeClr val="bg1"/>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itchFamily="34" charset="0"/>
                  <a:buNone/>
                </a:pPr>
                <a:endParaRPr kumimoji="0" lang="zh-CN" altLang="en-US" sz="1800" b="0" i="0" u="none" strike="noStrike" cap="none" normalizeH="0" baseline="0">
                  <a:ln>
                    <a:noFill/>
                  </a:ln>
                  <a:solidFill>
                    <a:schemeClr val="tx1"/>
                  </a:solidFill>
                  <a:effectLst/>
                  <a:latin typeface="Arial" pitchFamily="34" charset="0"/>
                  <a:ea typeface="黑体" pitchFamily="49" charset="-122"/>
                </a:endParaRPr>
              </a:p>
            </p:txBody>
          </p:sp>
        </p:grpSp>
        <p:sp>
          <p:nvSpPr>
            <p:cNvPr id="17" name="任意多边形: 形状 16">
              <a:extLst>
                <a:ext uri="{FF2B5EF4-FFF2-40B4-BE49-F238E27FC236}">
                  <a16:creationId xmlns:a16="http://schemas.microsoft.com/office/drawing/2014/main" id="{E5FCE133-9581-46CB-B324-5D69C1A6FB22}"/>
                </a:ext>
              </a:extLst>
            </p:cNvPr>
            <p:cNvSpPr/>
            <p:nvPr/>
          </p:nvSpPr>
          <p:spPr bwMode="auto">
            <a:xfrm>
              <a:off x="8390598" y="2845264"/>
              <a:ext cx="651801" cy="1329572"/>
            </a:xfrm>
            <a:custGeom>
              <a:avLst/>
              <a:gdLst>
                <a:gd name="connsiteX0" fmla="*/ 0 w 635000"/>
                <a:gd name="connsiteY0" fmla="*/ 0 h 1295400"/>
                <a:gd name="connsiteX1" fmla="*/ 31750 w 635000"/>
                <a:gd name="connsiteY1" fmla="*/ 19050 h 1295400"/>
                <a:gd name="connsiteX2" fmla="*/ 63500 w 635000"/>
                <a:gd name="connsiteY2" fmla="*/ 76200 h 1295400"/>
                <a:gd name="connsiteX3" fmla="*/ 88900 w 635000"/>
                <a:gd name="connsiteY3" fmla="*/ 114300 h 1295400"/>
                <a:gd name="connsiteX4" fmla="*/ 101600 w 635000"/>
                <a:gd name="connsiteY4" fmla="*/ 133350 h 1295400"/>
                <a:gd name="connsiteX5" fmla="*/ 120650 w 635000"/>
                <a:gd name="connsiteY5" fmla="*/ 152400 h 1295400"/>
                <a:gd name="connsiteX6" fmla="*/ 139700 w 635000"/>
                <a:gd name="connsiteY6" fmla="*/ 190500 h 1295400"/>
                <a:gd name="connsiteX7" fmla="*/ 152400 w 635000"/>
                <a:gd name="connsiteY7" fmla="*/ 209550 h 1295400"/>
                <a:gd name="connsiteX8" fmla="*/ 165100 w 635000"/>
                <a:gd name="connsiteY8" fmla="*/ 234950 h 1295400"/>
                <a:gd name="connsiteX9" fmla="*/ 190500 w 635000"/>
                <a:gd name="connsiteY9" fmla="*/ 273050 h 1295400"/>
                <a:gd name="connsiteX10" fmla="*/ 196850 w 635000"/>
                <a:gd name="connsiteY10" fmla="*/ 292100 h 1295400"/>
                <a:gd name="connsiteX11" fmla="*/ 209550 w 635000"/>
                <a:gd name="connsiteY11" fmla="*/ 311150 h 1295400"/>
                <a:gd name="connsiteX12" fmla="*/ 222250 w 635000"/>
                <a:gd name="connsiteY12" fmla="*/ 349250 h 1295400"/>
                <a:gd name="connsiteX13" fmla="*/ 228600 w 635000"/>
                <a:gd name="connsiteY13" fmla="*/ 368300 h 1295400"/>
                <a:gd name="connsiteX14" fmla="*/ 241300 w 635000"/>
                <a:gd name="connsiteY14" fmla="*/ 387350 h 1295400"/>
                <a:gd name="connsiteX15" fmla="*/ 254000 w 635000"/>
                <a:gd name="connsiteY15" fmla="*/ 425450 h 1295400"/>
                <a:gd name="connsiteX16" fmla="*/ 260350 w 635000"/>
                <a:gd name="connsiteY16" fmla="*/ 444500 h 1295400"/>
                <a:gd name="connsiteX17" fmla="*/ 285750 w 635000"/>
                <a:gd name="connsiteY17" fmla="*/ 533400 h 1295400"/>
                <a:gd name="connsiteX18" fmla="*/ 298450 w 635000"/>
                <a:gd name="connsiteY18" fmla="*/ 552450 h 1295400"/>
                <a:gd name="connsiteX19" fmla="*/ 311150 w 635000"/>
                <a:gd name="connsiteY19" fmla="*/ 596900 h 1295400"/>
                <a:gd name="connsiteX20" fmla="*/ 317500 w 635000"/>
                <a:gd name="connsiteY20" fmla="*/ 615950 h 1295400"/>
                <a:gd name="connsiteX21" fmla="*/ 342900 w 635000"/>
                <a:gd name="connsiteY21" fmla="*/ 654050 h 1295400"/>
                <a:gd name="connsiteX22" fmla="*/ 355600 w 635000"/>
                <a:gd name="connsiteY22" fmla="*/ 692150 h 1295400"/>
                <a:gd name="connsiteX23" fmla="*/ 374650 w 635000"/>
                <a:gd name="connsiteY23" fmla="*/ 736600 h 1295400"/>
                <a:gd name="connsiteX24" fmla="*/ 400050 w 635000"/>
                <a:gd name="connsiteY24" fmla="*/ 774700 h 1295400"/>
                <a:gd name="connsiteX25" fmla="*/ 412750 w 635000"/>
                <a:gd name="connsiteY25" fmla="*/ 812800 h 1295400"/>
                <a:gd name="connsiteX26" fmla="*/ 425450 w 635000"/>
                <a:gd name="connsiteY26" fmla="*/ 838200 h 1295400"/>
                <a:gd name="connsiteX27" fmla="*/ 438150 w 635000"/>
                <a:gd name="connsiteY27" fmla="*/ 876300 h 1295400"/>
                <a:gd name="connsiteX28" fmla="*/ 450850 w 635000"/>
                <a:gd name="connsiteY28" fmla="*/ 895350 h 1295400"/>
                <a:gd name="connsiteX29" fmla="*/ 463550 w 635000"/>
                <a:gd name="connsiteY29" fmla="*/ 920750 h 1295400"/>
                <a:gd name="connsiteX30" fmla="*/ 469900 w 635000"/>
                <a:gd name="connsiteY30" fmla="*/ 939800 h 1295400"/>
                <a:gd name="connsiteX31" fmla="*/ 482600 w 635000"/>
                <a:gd name="connsiteY31" fmla="*/ 958850 h 1295400"/>
                <a:gd name="connsiteX32" fmla="*/ 501650 w 635000"/>
                <a:gd name="connsiteY32" fmla="*/ 1003300 h 1295400"/>
                <a:gd name="connsiteX33" fmla="*/ 514350 w 635000"/>
                <a:gd name="connsiteY33" fmla="*/ 1041400 h 1295400"/>
                <a:gd name="connsiteX34" fmla="*/ 539750 w 635000"/>
                <a:gd name="connsiteY34" fmla="*/ 1079500 h 1295400"/>
                <a:gd name="connsiteX35" fmla="*/ 546100 w 635000"/>
                <a:gd name="connsiteY35" fmla="*/ 1098550 h 1295400"/>
                <a:gd name="connsiteX36" fmla="*/ 558800 w 635000"/>
                <a:gd name="connsiteY36" fmla="*/ 1117600 h 1295400"/>
                <a:gd name="connsiteX37" fmla="*/ 565150 w 635000"/>
                <a:gd name="connsiteY37" fmla="*/ 1136650 h 1295400"/>
                <a:gd name="connsiteX38" fmla="*/ 577850 w 635000"/>
                <a:gd name="connsiteY38" fmla="*/ 1155700 h 1295400"/>
                <a:gd name="connsiteX39" fmla="*/ 590550 w 635000"/>
                <a:gd name="connsiteY39" fmla="*/ 1193800 h 1295400"/>
                <a:gd name="connsiteX40" fmla="*/ 596900 w 635000"/>
                <a:gd name="connsiteY40" fmla="*/ 1212850 h 1295400"/>
                <a:gd name="connsiteX41" fmla="*/ 615950 w 635000"/>
                <a:gd name="connsiteY41" fmla="*/ 1250950 h 1295400"/>
                <a:gd name="connsiteX42" fmla="*/ 628650 w 635000"/>
                <a:gd name="connsiteY42" fmla="*/ 1270000 h 1295400"/>
                <a:gd name="connsiteX43" fmla="*/ 635000 w 635000"/>
                <a:gd name="connsiteY43" fmla="*/ 1295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5000" h="1295400">
                  <a:moveTo>
                    <a:pt x="0" y="0"/>
                  </a:moveTo>
                  <a:cubicBezTo>
                    <a:pt x="10583" y="6350"/>
                    <a:pt x="23023" y="10323"/>
                    <a:pt x="31750" y="19050"/>
                  </a:cubicBezTo>
                  <a:cubicBezTo>
                    <a:pt x="80898" y="68198"/>
                    <a:pt x="43537" y="40267"/>
                    <a:pt x="63500" y="76200"/>
                  </a:cubicBezTo>
                  <a:cubicBezTo>
                    <a:pt x="70913" y="89543"/>
                    <a:pt x="80433" y="101600"/>
                    <a:pt x="88900" y="114300"/>
                  </a:cubicBezTo>
                  <a:cubicBezTo>
                    <a:pt x="93133" y="120650"/>
                    <a:pt x="96204" y="127954"/>
                    <a:pt x="101600" y="133350"/>
                  </a:cubicBezTo>
                  <a:cubicBezTo>
                    <a:pt x="107950" y="139700"/>
                    <a:pt x="114901" y="145501"/>
                    <a:pt x="120650" y="152400"/>
                  </a:cubicBezTo>
                  <a:cubicBezTo>
                    <a:pt x="143398" y="179697"/>
                    <a:pt x="125381" y="161861"/>
                    <a:pt x="139700" y="190500"/>
                  </a:cubicBezTo>
                  <a:cubicBezTo>
                    <a:pt x="143113" y="197326"/>
                    <a:pt x="148614" y="202924"/>
                    <a:pt x="152400" y="209550"/>
                  </a:cubicBezTo>
                  <a:cubicBezTo>
                    <a:pt x="157096" y="217769"/>
                    <a:pt x="160230" y="226833"/>
                    <a:pt x="165100" y="234950"/>
                  </a:cubicBezTo>
                  <a:cubicBezTo>
                    <a:pt x="172953" y="248038"/>
                    <a:pt x="185673" y="258570"/>
                    <a:pt x="190500" y="273050"/>
                  </a:cubicBezTo>
                  <a:cubicBezTo>
                    <a:pt x="192617" y="279400"/>
                    <a:pt x="193857" y="286113"/>
                    <a:pt x="196850" y="292100"/>
                  </a:cubicBezTo>
                  <a:cubicBezTo>
                    <a:pt x="200263" y="298926"/>
                    <a:pt x="206450" y="304176"/>
                    <a:pt x="209550" y="311150"/>
                  </a:cubicBezTo>
                  <a:cubicBezTo>
                    <a:pt x="214987" y="323383"/>
                    <a:pt x="218017" y="336550"/>
                    <a:pt x="222250" y="349250"/>
                  </a:cubicBezTo>
                  <a:cubicBezTo>
                    <a:pt x="224367" y="355600"/>
                    <a:pt x="224887" y="362731"/>
                    <a:pt x="228600" y="368300"/>
                  </a:cubicBezTo>
                  <a:cubicBezTo>
                    <a:pt x="232833" y="374650"/>
                    <a:pt x="238200" y="380376"/>
                    <a:pt x="241300" y="387350"/>
                  </a:cubicBezTo>
                  <a:cubicBezTo>
                    <a:pt x="246737" y="399583"/>
                    <a:pt x="249767" y="412750"/>
                    <a:pt x="254000" y="425450"/>
                  </a:cubicBezTo>
                  <a:cubicBezTo>
                    <a:pt x="256117" y="431800"/>
                    <a:pt x="258727" y="438006"/>
                    <a:pt x="260350" y="444500"/>
                  </a:cubicBezTo>
                  <a:cubicBezTo>
                    <a:pt x="262044" y="451274"/>
                    <a:pt x="278462" y="522468"/>
                    <a:pt x="285750" y="533400"/>
                  </a:cubicBezTo>
                  <a:cubicBezTo>
                    <a:pt x="289983" y="539750"/>
                    <a:pt x="295037" y="545624"/>
                    <a:pt x="298450" y="552450"/>
                  </a:cubicBezTo>
                  <a:cubicBezTo>
                    <a:pt x="303525" y="562600"/>
                    <a:pt x="308437" y="587405"/>
                    <a:pt x="311150" y="596900"/>
                  </a:cubicBezTo>
                  <a:cubicBezTo>
                    <a:pt x="312989" y="603336"/>
                    <a:pt x="314249" y="610099"/>
                    <a:pt x="317500" y="615950"/>
                  </a:cubicBezTo>
                  <a:cubicBezTo>
                    <a:pt x="324913" y="629293"/>
                    <a:pt x="338073" y="639570"/>
                    <a:pt x="342900" y="654050"/>
                  </a:cubicBezTo>
                  <a:lnTo>
                    <a:pt x="355600" y="692150"/>
                  </a:lnTo>
                  <a:cubicBezTo>
                    <a:pt x="362169" y="711858"/>
                    <a:pt x="362880" y="716983"/>
                    <a:pt x="374650" y="736600"/>
                  </a:cubicBezTo>
                  <a:cubicBezTo>
                    <a:pt x="382503" y="749688"/>
                    <a:pt x="395223" y="760220"/>
                    <a:pt x="400050" y="774700"/>
                  </a:cubicBezTo>
                  <a:cubicBezTo>
                    <a:pt x="404283" y="787400"/>
                    <a:pt x="406763" y="800826"/>
                    <a:pt x="412750" y="812800"/>
                  </a:cubicBezTo>
                  <a:cubicBezTo>
                    <a:pt x="416983" y="821267"/>
                    <a:pt x="421934" y="829411"/>
                    <a:pt x="425450" y="838200"/>
                  </a:cubicBezTo>
                  <a:cubicBezTo>
                    <a:pt x="430422" y="850629"/>
                    <a:pt x="430724" y="865161"/>
                    <a:pt x="438150" y="876300"/>
                  </a:cubicBezTo>
                  <a:cubicBezTo>
                    <a:pt x="442383" y="882650"/>
                    <a:pt x="447064" y="888724"/>
                    <a:pt x="450850" y="895350"/>
                  </a:cubicBezTo>
                  <a:cubicBezTo>
                    <a:pt x="455546" y="903569"/>
                    <a:pt x="459821" y="912049"/>
                    <a:pt x="463550" y="920750"/>
                  </a:cubicBezTo>
                  <a:cubicBezTo>
                    <a:pt x="466187" y="926902"/>
                    <a:pt x="466907" y="933813"/>
                    <a:pt x="469900" y="939800"/>
                  </a:cubicBezTo>
                  <a:cubicBezTo>
                    <a:pt x="473313" y="946626"/>
                    <a:pt x="478367" y="952500"/>
                    <a:pt x="482600" y="958850"/>
                  </a:cubicBezTo>
                  <a:cubicBezTo>
                    <a:pt x="499398" y="1026041"/>
                    <a:pt x="476591" y="946918"/>
                    <a:pt x="501650" y="1003300"/>
                  </a:cubicBezTo>
                  <a:cubicBezTo>
                    <a:pt x="507087" y="1015533"/>
                    <a:pt x="506924" y="1030261"/>
                    <a:pt x="514350" y="1041400"/>
                  </a:cubicBezTo>
                  <a:cubicBezTo>
                    <a:pt x="522817" y="1054100"/>
                    <a:pt x="534923" y="1065020"/>
                    <a:pt x="539750" y="1079500"/>
                  </a:cubicBezTo>
                  <a:cubicBezTo>
                    <a:pt x="541867" y="1085850"/>
                    <a:pt x="543107" y="1092563"/>
                    <a:pt x="546100" y="1098550"/>
                  </a:cubicBezTo>
                  <a:cubicBezTo>
                    <a:pt x="549513" y="1105376"/>
                    <a:pt x="555387" y="1110774"/>
                    <a:pt x="558800" y="1117600"/>
                  </a:cubicBezTo>
                  <a:cubicBezTo>
                    <a:pt x="561793" y="1123587"/>
                    <a:pt x="562157" y="1130663"/>
                    <a:pt x="565150" y="1136650"/>
                  </a:cubicBezTo>
                  <a:cubicBezTo>
                    <a:pt x="568563" y="1143476"/>
                    <a:pt x="574750" y="1148726"/>
                    <a:pt x="577850" y="1155700"/>
                  </a:cubicBezTo>
                  <a:cubicBezTo>
                    <a:pt x="583287" y="1167933"/>
                    <a:pt x="586317" y="1181100"/>
                    <a:pt x="590550" y="1193800"/>
                  </a:cubicBezTo>
                  <a:cubicBezTo>
                    <a:pt x="592667" y="1200150"/>
                    <a:pt x="593187" y="1207281"/>
                    <a:pt x="596900" y="1212850"/>
                  </a:cubicBezTo>
                  <a:cubicBezTo>
                    <a:pt x="633296" y="1267445"/>
                    <a:pt x="589660" y="1198370"/>
                    <a:pt x="615950" y="1250950"/>
                  </a:cubicBezTo>
                  <a:cubicBezTo>
                    <a:pt x="619363" y="1257776"/>
                    <a:pt x="624417" y="1263650"/>
                    <a:pt x="628650" y="1270000"/>
                  </a:cubicBezTo>
                  <a:lnTo>
                    <a:pt x="635000" y="1295400"/>
                  </a:lnTo>
                </a:path>
              </a:pathLst>
            </a:custGeom>
            <a:noFill/>
            <a:ln w="9525" cap="flat" cmpd="sng" algn="ctr">
              <a:solidFill>
                <a:schemeClr val="bg1"/>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itchFamily="34" charset="0"/>
                <a:buNone/>
              </a:pPr>
              <a:endParaRPr kumimoji="0" lang="zh-CN" altLang="en-US" sz="1800" b="0" i="0" u="none" strike="noStrike" cap="none" normalizeH="0" baseline="0">
                <a:ln>
                  <a:noFill/>
                </a:ln>
                <a:solidFill>
                  <a:schemeClr val="tx1"/>
                </a:solidFill>
                <a:effectLst/>
                <a:latin typeface="Arial" pitchFamily="34" charset="0"/>
                <a:ea typeface="黑体" pitchFamily="49" charset="-122"/>
              </a:endParaRPr>
            </a:p>
          </p:txBody>
        </p:sp>
        <p:sp>
          <p:nvSpPr>
            <p:cNvPr id="18" name="任意多边形: 形状 17">
              <a:extLst>
                <a:ext uri="{FF2B5EF4-FFF2-40B4-BE49-F238E27FC236}">
                  <a16:creationId xmlns:a16="http://schemas.microsoft.com/office/drawing/2014/main" id="{B9CB6285-FFD4-4827-94C9-918869302B09}"/>
                </a:ext>
              </a:extLst>
            </p:cNvPr>
            <p:cNvSpPr/>
            <p:nvPr/>
          </p:nvSpPr>
          <p:spPr bwMode="auto">
            <a:xfrm>
              <a:off x="9531927" y="5043055"/>
              <a:ext cx="371223" cy="716655"/>
            </a:xfrm>
            <a:custGeom>
              <a:avLst/>
              <a:gdLst>
                <a:gd name="connsiteX0" fmla="*/ 0 w 342936"/>
                <a:gd name="connsiteY0" fmla="*/ 0 h 660400"/>
                <a:gd name="connsiteX1" fmla="*/ 114300 w 342936"/>
                <a:gd name="connsiteY1" fmla="*/ 209550 h 660400"/>
                <a:gd name="connsiteX2" fmla="*/ 120650 w 342936"/>
                <a:gd name="connsiteY2" fmla="*/ 228600 h 660400"/>
                <a:gd name="connsiteX3" fmla="*/ 133350 w 342936"/>
                <a:gd name="connsiteY3" fmla="*/ 247650 h 660400"/>
                <a:gd name="connsiteX4" fmla="*/ 146050 w 342936"/>
                <a:gd name="connsiteY4" fmla="*/ 285750 h 660400"/>
                <a:gd name="connsiteX5" fmla="*/ 158750 w 342936"/>
                <a:gd name="connsiteY5" fmla="*/ 323850 h 660400"/>
                <a:gd name="connsiteX6" fmla="*/ 165100 w 342936"/>
                <a:gd name="connsiteY6" fmla="*/ 342900 h 660400"/>
                <a:gd name="connsiteX7" fmla="*/ 184150 w 342936"/>
                <a:gd name="connsiteY7" fmla="*/ 406400 h 660400"/>
                <a:gd name="connsiteX8" fmla="*/ 196850 w 342936"/>
                <a:gd name="connsiteY8" fmla="*/ 444500 h 660400"/>
                <a:gd name="connsiteX9" fmla="*/ 203200 w 342936"/>
                <a:gd name="connsiteY9" fmla="*/ 463550 h 660400"/>
                <a:gd name="connsiteX10" fmla="*/ 215900 w 342936"/>
                <a:gd name="connsiteY10" fmla="*/ 482600 h 660400"/>
                <a:gd name="connsiteX11" fmla="*/ 228600 w 342936"/>
                <a:gd name="connsiteY11" fmla="*/ 527050 h 660400"/>
                <a:gd name="connsiteX12" fmla="*/ 273050 w 342936"/>
                <a:gd name="connsiteY12" fmla="*/ 584200 h 660400"/>
                <a:gd name="connsiteX13" fmla="*/ 285750 w 342936"/>
                <a:gd name="connsiteY13" fmla="*/ 603250 h 660400"/>
                <a:gd name="connsiteX14" fmla="*/ 323850 w 342936"/>
                <a:gd name="connsiteY14" fmla="*/ 641350 h 660400"/>
                <a:gd name="connsiteX15" fmla="*/ 342900 w 342936"/>
                <a:gd name="connsiteY15" fmla="*/ 66040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936" h="660400">
                  <a:moveTo>
                    <a:pt x="0" y="0"/>
                  </a:moveTo>
                  <a:cubicBezTo>
                    <a:pt x="38100" y="69850"/>
                    <a:pt x="77162" y="139184"/>
                    <a:pt x="114300" y="209550"/>
                  </a:cubicBezTo>
                  <a:cubicBezTo>
                    <a:pt x="117424" y="215470"/>
                    <a:pt x="117657" y="222613"/>
                    <a:pt x="120650" y="228600"/>
                  </a:cubicBezTo>
                  <a:cubicBezTo>
                    <a:pt x="124063" y="235426"/>
                    <a:pt x="130250" y="240676"/>
                    <a:pt x="133350" y="247650"/>
                  </a:cubicBezTo>
                  <a:cubicBezTo>
                    <a:pt x="138787" y="259883"/>
                    <a:pt x="141817" y="273050"/>
                    <a:pt x="146050" y="285750"/>
                  </a:cubicBezTo>
                  <a:lnTo>
                    <a:pt x="158750" y="323850"/>
                  </a:lnTo>
                  <a:cubicBezTo>
                    <a:pt x="160867" y="330200"/>
                    <a:pt x="163477" y="336406"/>
                    <a:pt x="165100" y="342900"/>
                  </a:cubicBezTo>
                  <a:cubicBezTo>
                    <a:pt x="174697" y="381287"/>
                    <a:pt x="168690" y="360021"/>
                    <a:pt x="184150" y="406400"/>
                  </a:cubicBezTo>
                  <a:lnTo>
                    <a:pt x="196850" y="444500"/>
                  </a:lnTo>
                  <a:cubicBezTo>
                    <a:pt x="198967" y="450850"/>
                    <a:pt x="199487" y="457981"/>
                    <a:pt x="203200" y="463550"/>
                  </a:cubicBezTo>
                  <a:lnTo>
                    <a:pt x="215900" y="482600"/>
                  </a:lnTo>
                  <a:cubicBezTo>
                    <a:pt x="217395" y="488579"/>
                    <a:pt x="224459" y="519597"/>
                    <a:pt x="228600" y="527050"/>
                  </a:cubicBezTo>
                  <a:cubicBezTo>
                    <a:pt x="260698" y="584827"/>
                    <a:pt x="242197" y="547176"/>
                    <a:pt x="273050" y="584200"/>
                  </a:cubicBezTo>
                  <a:cubicBezTo>
                    <a:pt x="277936" y="590063"/>
                    <a:pt x="280680" y="597546"/>
                    <a:pt x="285750" y="603250"/>
                  </a:cubicBezTo>
                  <a:cubicBezTo>
                    <a:pt x="297682" y="616674"/>
                    <a:pt x="308906" y="631387"/>
                    <a:pt x="323850" y="641350"/>
                  </a:cubicBezTo>
                  <a:cubicBezTo>
                    <a:pt x="344661" y="655224"/>
                    <a:pt x="342900" y="646418"/>
                    <a:pt x="342900" y="660400"/>
                  </a:cubicBezTo>
                </a:path>
              </a:pathLst>
            </a:custGeom>
            <a:noFill/>
            <a:ln w="9525" cap="flat" cmpd="sng" algn="ctr">
              <a:solidFill>
                <a:schemeClr val="bg1"/>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itchFamily="34" charset="0"/>
                <a:buNone/>
              </a:pPr>
              <a:endParaRPr kumimoji="0" lang="zh-CN" altLang="en-US" sz="1800" b="0" i="0" u="none" strike="noStrike" cap="none" normalizeH="0" baseline="0">
                <a:ln>
                  <a:noFill/>
                </a:ln>
                <a:solidFill>
                  <a:schemeClr val="tx1"/>
                </a:solidFill>
                <a:effectLst/>
                <a:latin typeface="Arial" pitchFamily="34" charset="0"/>
                <a:ea typeface="黑体" pitchFamily="49" charset="-122"/>
              </a:endParaRPr>
            </a:p>
          </p:txBody>
        </p:sp>
      </p:grpSp>
      <p:sp>
        <p:nvSpPr>
          <p:cNvPr id="37" name="文本框 36">
            <a:extLst>
              <a:ext uri="{FF2B5EF4-FFF2-40B4-BE49-F238E27FC236}">
                <a16:creationId xmlns:a16="http://schemas.microsoft.com/office/drawing/2014/main" id="{9D065A52-DAA5-4631-B319-1ACBC90B1382}"/>
              </a:ext>
            </a:extLst>
          </p:cNvPr>
          <p:cNvSpPr txBox="1"/>
          <p:nvPr/>
        </p:nvSpPr>
        <p:spPr>
          <a:xfrm>
            <a:off x="1813845" y="5397955"/>
            <a:ext cx="5493812" cy="646331"/>
          </a:xfrm>
          <a:prstGeom prst="rect">
            <a:avLst/>
          </a:prstGeom>
          <a:noFill/>
        </p:spPr>
        <p:txBody>
          <a:bodyPr wrap="none" rtlCol="0">
            <a:spAutoFit/>
          </a:bodyPr>
          <a:lstStyle/>
          <a:p>
            <a:r>
              <a:rPr lang="zh-CN" altLang="en-US" dirty="0"/>
              <a:t>拟南芥中测试，异位表达</a:t>
            </a:r>
            <a:r>
              <a:rPr lang="en-US" altLang="zh-CN" i="1" dirty="0"/>
              <a:t>BBM</a:t>
            </a:r>
            <a:r>
              <a:rPr lang="zh-CN" altLang="en-US" dirty="0"/>
              <a:t>可诱导孤雌胚的发生</a:t>
            </a:r>
            <a:endParaRPr lang="en-US" altLang="zh-CN" dirty="0"/>
          </a:p>
          <a:p>
            <a:r>
              <a:rPr lang="zh-CN" altLang="en-US" dirty="0"/>
              <a:t>西瓜中已经获得相关转基因植株，有待进一步检测。</a:t>
            </a:r>
          </a:p>
        </p:txBody>
      </p:sp>
    </p:spTree>
    <p:extLst>
      <p:ext uri="{BB962C8B-B14F-4D97-AF65-F5344CB8AC3E}">
        <p14:creationId xmlns:p14="http://schemas.microsoft.com/office/powerpoint/2010/main" val="213656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3C7FE5F-1A47-47C8-A598-CCDE3D2E22E1}"/>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Isosceles Triangle 26">
            <a:extLst>
              <a:ext uri="{FF2B5EF4-FFF2-40B4-BE49-F238E27FC236}">
                <a16:creationId xmlns:a16="http://schemas.microsoft.com/office/drawing/2014/main" id="{7DE71ED0-59BD-425A-9D5B-640EB26CF984}"/>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27">
            <a:extLst>
              <a:ext uri="{FF2B5EF4-FFF2-40B4-BE49-F238E27FC236}">
                <a16:creationId xmlns:a16="http://schemas.microsoft.com/office/drawing/2014/main" id="{B6B1E5FD-EBFD-4EC7-95E3-08AC7F11C1CE}"/>
              </a:ext>
            </a:extLst>
          </p:cNvPr>
          <p:cNvGrpSpPr/>
          <p:nvPr/>
        </p:nvGrpSpPr>
        <p:grpSpPr>
          <a:xfrm>
            <a:off x="877455" y="711205"/>
            <a:ext cx="8201890" cy="36949"/>
            <a:chOff x="877455" y="905161"/>
            <a:chExt cx="8201890" cy="36949"/>
          </a:xfrm>
          <a:solidFill>
            <a:srgbClr val="203864"/>
          </a:solidFill>
        </p:grpSpPr>
        <p:cxnSp>
          <p:nvCxnSpPr>
            <p:cNvPr id="29" name="Straight Connector 28">
              <a:extLst>
                <a:ext uri="{FF2B5EF4-FFF2-40B4-BE49-F238E27FC236}">
                  <a16:creationId xmlns:a16="http://schemas.microsoft.com/office/drawing/2014/main" id="{9DDFEEF5-7A04-4070-8879-A7598D42C53A}"/>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397BE2-5B20-4794-9289-A2CCB0F7667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9F3DD2D-740D-4919-88F1-98D668C39D15}"/>
              </a:ext>
            </a:extLst>
          </p:cNvPr>
          <p:cNvSpPr txBox="1"/>
          <p:nvPr/>
        </p:nvSpPr>
        <p:spPr>
          <a:xfrm>
            <a:off x="849744" y="147782"/>
            <a:ext cx="3877985"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p:txBody>
      </p:sp>
      <p:pic>
        <p:nvPicPr>
          <p:cNvPr id="42" name="Picture 41">
            <a:extLst>
              <a:ext uri="{FF2B5EF4-FFF2-40B4-BE49-F238E27FC236}">
                <a16:creationId xmlns:a16="http://schemas.microsoft.com/office/drawing/2014/main" id="{0DA27DC7-D0A3-4320-90CF-08AC826948C9}"/>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5" name="TextBox 15">
            <a:extLst>
              <a:ext uri="{FF2B5EF4-FFF2-40B4-BE49-F238E27FC236}">
                <a16:creationId xmlns:a16="http://schemas.microsoft.com/office/drawing/2014/main" id="{D35AD172-FFC5-4BE9-9136-DB417ACBCF7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latin typeface="微软雅黑" panose="020B0503020204020204" pitchFamily="34" charset="-122"/>
                <a:ea typeface="微软雅黑" panose="020B0503020204020204" pitchFamily="34" charset="-122"/>
              </a:rPr>
              <a:t>已发表或者即将发表论文：</a:t>
            </a:r>
            <a:endParaRPr lang="en-US" altLang="zh-CN" sz="20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E7D08F05-EF75-44C1-B1B3-ABC8895FB4A9}"/>
              </a:ext>
            </a:extLst>
          </p:cNvPr>
          <p:cNvSpPr txBox="1"/>
          <p:nvPr/>
        </p:nvSpPr>
        <p:spPr>
          <a:xfrm>
            <a:off x="796927" y="1725361"/>
            <a:ext cx="7550146" cy="4544834"/>
          </a:xfrm>
          <a:prstGeom prst="rect">
            <a:avLst/>
          </a:prstGeom>
          <a:noFill/>
        </p:spPr>
        <p:txBody>
          <a:bodyPr wrap="square" rtlCol="0">
            <a:spAutoFit/>
          </a:bodyPr>
          <a:lstStyle/>
          <a:p>
            <a:pPr marL="342900" lvl="0" indent="-342900" algn="just">
              <a:spcAft>
                <a:spcPts val="1000"/>
              </a:spcAft>
              <a:buFont typeface="+mj-lt"/>
              <a:buAutoNum type="arabicPeriod"/>
            </a:pPr>
            <a:r>
              <a:rPr lang="en-US" altLang="zh-CN" sz="1600" b="1" kern="100" dirty="0">
                <a:effectLst/>
                <a:latin typeface="+mn-ea"/>
                <a:cs typeface="Times New Roman" panose="02020603050405020304" pitchFamily="18" charset="0"/>
              </a:rPr>
              <a:t>Yuan, L.</a:t>
            </a:r>
            <a:r>
              <a:rPr lang="en-US" altLang="zh-CN" sz="1600" b="1" kern="100" baseline="30000" dirty="0">
                <a:effectLst/>
                <a:latin typeface="+mn-ea"/>
                <a:cs typeface="Times New Roman" panose="02020603050405020304" pitchFamily="18" charset="0"/>
              </a:rPr>
              <a:t>*</a:t>
            </a:r>
            <a:r>
              <a:rPr lang="en-US" altLang="zh-CN" sz="1600" kern="100" dirty="0">
                <a:effectLst/>
                <a:latin typeface="+mn-ea"/>
                <a:cs typeface="Times New Roman" panose="02020603050405020304" pitchFamily="18" charset="0"/>
              </a:rPr>
              <a:t>, Liu, Z.</a:t>
            </a:r>
            <a:r>
              <a:rPr lang="en-US" altLang="zh-CN" sz="1600" b="1" kern="100" baseline="30000" dirty="0">
                <a:effectLst/>
                <a:latin typeface="+mn-ea"/>
                <a:cs typeface="Times New Roman" panose="02020603050405020304" pitchFamily="18" charset="0"/>
              </a:rPr>
              <a:t> *</a:t>
            </a:r>
            <a:r>
              <a:rPr lang="en-US" altLang="zh-CN" sz="1600" kern="100" dirty="0">
                <a:effectLst/>
                <a:latin typeface="+mn-ea"/>
                <a:cs typeface="Times New Roman" panose="02020603050405020304" pitchFamily="18" charset="0"/>
              </a:rPr>
              <a:t>, Song, X., </a:t>
            </a:r>
            <a:r>
              <a:rPr lang="en-US" altLang="zh-CN" sz="1600" kern="100" dirty="0" err="1">
                <a:effectLst/>
                <a:latin typeface="+mn-ea"/>
                <a:cs typeface="Times New Roman" panose="02020603050405020304" pitchFamily="18" charset="0"/>
              </a:rPr>
              <a:t>Jernstedt</a:t>
            </a:r>
            <a:r>
              <a:rPr lang="en-US" altLang="zh-CN" sz="1600" kern="100" dirty="0">
                <a:effectLst/>
                <a:latin typeface="+mn-ea"/>
                <a:cs typeface="Times New Roman" panose="02020603050405020304" pitchFamily="18" charset="0"/>
              </a:rPr>
              <a:t>, J., and </a:t>
            </a:r>
            <a:r>
              <a:rPr lang="en-US" altLang="zh-CN" sz="1600" kern="100" dirty="0" err="1">
                <a:effectLst/>
                <a:latin typeface="+mn-ea"/>
                <a:cs typeface="Times New Roman" panose="02020603050405020304" pitchFamily="18" charset="0"/>
              </a:rPr>
              <a:t>Sundaresan</a:t>
            </a:r>
            <a:r>
              <a:rPr lang="en-US" altLang="zh-CN" sz="1600" kern="100" dirty="0">
                <a:effectLst/>
                <a:latin typeface="+mn-ea"/>
                <a:cs typeface="Times New Roman" panose="02020603050405020304" pitchFamily="18" charset="0"/>
              </a:rPr>
              <a:t>, V. (</a:t>
            </a:r>
            <a:r>
              <a:rPr lang="en-US" altLang="zh-CN" sz="1600" b="1" kern="100" dirty="0">
                <a:effectLst/>
                <a:latin typeface="+mn-ea"/>
                <a:cs typeface="Times New Roman" panose="02020603050405020304" pitchFamily="18" charset="0"/>
              </a:rPr>
              <a:t>2018</a:t>
            </a:r>
            <a:r>
              <a:rPr lang="en-US" altLang="zh-CN" sz="1600" kern="100" dirty="0">
                <a:effectLst/>
                <a:latin typeface="+mn-ea"/>
                <a:cs typeface="Times New Roman" panose="02020603050405020304" pitchFamily="18" charset="0"/>
              </a:rPr>
              <a:t>). The gymnosperm ortholog of the angiosperm central cell-specification gene CKI1 provides an essential clue to endosperm origin. </a:t>
            </a:r>
            <a:r>
              <a:rPr lang="en-US" altLang="zh-CN" sz="1600" b="1" kern="100" dirty="0">
                <a:effectLst/>
                <a:latin typeface="+mn-ea"/>
                <a:cs typeface="Times New Roman" panose="02020603050405020304" pitchFamily="18" charset="0"/>
              </a:rPr>
              <a:t>New Phytol </a:t>
            </a:r>
            <a:r>
              <a:rPr lang="en-US" altLang="zh-CN" sz="1600" kern="100" dirty="0">
                <a:effectLst/>
                <a:latin typeface="+mn-ea"/>
                <a:cs typeface="Times New Roman" panose="02020603050405020304" pitchFamily="18" charset="0"/>
              </a:rPr>
              <a:t>218</a:t>
            </a:r>
            <a:r>
              <a:rPr lang="en-US" altLang="zh-CN" sz="1600" b="1" kern="100" dirty="0">
                <a:effectLst/>
                <a:latin typeface="+mn-ea"/>
                <a:cs typeface="Times New Roman" panose="02020603050405020304" pitchFamily="18" charset="0"/>
              </a:rPr>
              <a:t>, </a:t>
            </a:r>
            <a:r>
              <a:rPr lang="en-US" altLang="zh-CN" sz="1600" kern="100" dirty="0">
                <a:effectLst/>
                <a:latin typeface="+mn-ea"/>
                <a:cs typeface="Times New Roman" panose="02020603050405020304" pitchFamily="18" charset="0"/>
              </a:rPr>
              <a:t>1685-1696. </a:t>
            </a:r>
            <a:r>
              <a:rPr lang="zh-CN" altLang="zh-CN" sz="1600" kern="100" dirty="0">
                <a:effectLst/>
                <a:latin typeface="+mn-ea"/>
                <a:cs typeface="Times New Roman" panose="02020603050405020304" pitchFamily="18" charset="0"/>
              </a:rPr>
              <a:t>（中科院</a:t>
            </a:r>
            <a:r>
              <a:rPr lang="en-US" altLang="zh-CN" sz="1600" kern="100" dirty="0">
                <a:effectLst/>
                <a:latin typeface="+mn-ea"/>
                <a:cs typeface="Times New Roman" panose="02020603050405020304" pitchFamily="18" charset="0"/>
              </a:rPr>
              <a:t>1</a:t>
            </a:r>
            <a:r>
              <a:rPr lang="zh-CN" altLang="zh-CN" sz="1600" kern="100" dirty="0">
                <a:effectLst/>
                <a:latin typeface="+mn-ea"/>
                <a:cs typeface="Times New Roman" panose="02020603050405020304" pitchFamily="18" charset="0"/>
              </a:rPr>
              <a:t>区，影响因子</a:t>
            </a:r>
            <a:r>
              <a:rPr lang="en-US" altLang="zh-CN" sz="1600" kern="100" dirty="0">
                <a:effectLst/>
                <a:latin typeface="+mn-ea"/>
                <a:cs typeface="Times New Roman" panose="02020603050405020304" pitchFamily="18" charset="0"/>
              </a:rPr>
              <a:t>8.512</a:t>
            </a:r>
            <a:r>
              <a:rPr lang="zh-CN" altLang="zh-CN" sz="1600" kern="100" dirty="0">
                <a:effectLst/>
                <a:latin typeface="+mn-ea"/>
                <a:cs typeface="Times New Roman" panose="02020603050405020304" pitchFamily="18" charset="0"/>
              </a:rPr>
              <a:t>）</a:t>
            </a:r>
          </a:p>
          <a:p>
            <a:pPr marL="342900" lvl="0" indent="-342900" algn="just">
              <a:spcAft>
                <a:spcPts val="1000"/>
              </a:spcAft>
              <a:buFont typeface="+mj-lt"/>
              <a:buAutoNum type="arabicPeriod"/>
            </a:pPr>
            <a:r>
              <a:rPr lang="en-US" altLang="zh-CN" sz="1600" kern="100" dirty="0">
                <a:effectLst/>
                <a:latin typeface="+mn-ea"/>
                <a:cs typeface="Times New Roman" panose="02020603050405020304" pitchFamily="18" charset="0"/>
              </a:rPr>
              <a:t>Wang, J., Guo, X., Xiao, Q., Zhu, J., Cheung, A.Y., </a:t>
            </a:r>
            <a:r>
              <a:rPr lang="en-US" altLang="zh-CN" sz="1600" b="1" kern="100" dirty="0">
                <a:effectLst/>
                <a:latin typeface="+mn-ea"/>
                <a:cs typeface="Times New Roman" panose="02020603050405020304" pitchFamily="18" charset="0"/>
              </a:rPr>
              <a:t>Yuan, L.</a:t>
            </a:r>
            <a:r>
              <a:rPr lang="en-US" altLang="zh-CN" sz="1600" b="1" kern="100" baseline="30000" dirty="0">
                <a:effectLst/>
                <a:latin typeface="+mn-ea"/>
                <a:cs typeface="Times New Roman" panose="02020603050405020304" pitchFamily="18" charset="0"/>
              </a:rPr>
              <a:t>#</a:t>
            </a:r>
            <a:r>
              <a:rPr lang="en-US" altLang="zh-CN" sz="1600" kern="100" dirty="0">
                <a:effectLst/>
                <a:latin typeface="+mn-ea"/>
                <a:cs typeface="Times New Roman" panose="02020603050405020304" pitchFamily="18" charset="0"/>
              </a:rPr>
              <a:t>, </a:t>
            </a:r>
            <a:r>
              <a:rPr lang="en-US" altLang="zh-CN" sz="1600" kern="100" dirty="0" err="1">
                <a:effectLst/>
                <a:latin typeface="+mn-ea"/>
                <a:cs typeface="Times New Roman" panose="02020603050405020304" pitchFamily="18" charset="0"/>
              </a:rPr>
              <a:t>Vierling</a:t>
            </a:r>
            <a:r>
              <a:rPr lang="en-US" altLang="zh-CN" sz="1600" kern="100" dirty="0">
                <a:effectLst/>
                <a:latin typeface="+mn-ea"/>
                <a:cs typeface="Times New Roman" panose="02020603050405020304" pitchFamily="18" charset="0"/>
              </a:rPr>
              <a:t>, E.</a:t>
            </a:r>
            <a:r>
              <a:rPr lang="en-US" altLang="zh-CN" sz="1600" b="1" kern="100" baseline="30000" dirty="0">
                <a:effectLst/>
                <a:latin typeface="+mn-ea"/>
                <a:cs typeface="Times New Roman" panose="02020603050405020304" pitchFamily="18" charset="0"/>
              </a:rPr>
              <a:t> #</a:t>
            </a:r>
            <a:r>
              <a:rPr lang="en-US" altLang="zh-CN" sz="1600" kern="100" dirty="0">
                <a:effectLst/>
                <a:latin typeface="+mn-ea"/>
                <a:cs typeface="Times New Roman" panose="02020603050405020304" pitchFamily="18" charset="0"/>
              </a:rPr>
              <a:t>, and Xu, S</a:t>
            </a:r>
            <a:r>
              <a:rPr lang="en-US" altLang="zh-CN" sz="1600" b="1" kern="100" baseline="30000" dirty="0">
                <a:effectLst/>
                <a:latin typeface="+mn-ea"/>
                <a:cs typeface="Times New Roman" panose="02020603050405020304" pitchFamily="18" charset="0"/>
              </a:rPr>
              <a:t>#</a:t>
            </a:r>
            <a:r>
              <a:rPr lang="en-US" altLang="zh-CN" sz="1600" kern="100" dirty="0">
                <a:effectLst/>
                <a:latin typeface="+mn-ea"/>
                <a:cs typeface="Times New Roman" panose="02020603050405020304" pitchFamily="18" charset="0"/>
              </a:rPr>
              <a:t>. (</a:t>
            </a:r>
            <a:r>
              <a:rPr lang="en-US" altLang="zh-CN" sz="1600" b="1" kern="100" dirty="0">
                <a:effectLst/>
                <a:latin typeface="+mn-ea"/>
                <a:cs typeface="Times New Roman" panose="02020603050405020304" pitchFamily="18" charset="0"/>
              </a:rPr>
              <a:t>2020</a:t>
            </a:r>
            <a:r>
              <a:rPr lang="en-US" altLang="zh-CN" sz="1600" kern="100" dirty="0">
                <a:effectLst/>
                <a:latin typeface="+mn-ea"/>
                <a:cs typeface="Times New Roman" panose="02020603050405020304" pitchFamily="18" charset="0"/>
              </a:rPr>
              <a:t>). Auxin efflux controls orderly nucellar degeneration and expansion of the female gametophyte in Arabidopsis. </a:t>
            </a:r>
            <a:r>
              <a:rPr lang="en-US" altLang="zh-CN" sz="1600" b="1" kern="100" dirty="0">
                <a:effectLst/>
                <a:latin typeface="+mn-ea"/>
                <a:cs typeface="Times New Roman" panose="02020603050405020304" pitchFamily="18" charset="0"/>
              </a:rPr>
              <a:t>New Phytol.</a:t>
            </a:r>
            <a:r>
              <a:rPr lang="zh-CN" altLang="zh-CN" sz="1600" kern="100" dirty="0">
                <a:effectLst/>
                <a:latin typeface="+mn-ea"/>
                <a:cs typeface="Times New Roman" panose="02020603050405020304" pitchFamily="18" charset="0"/>
              </a:rPr>
              <a:t>（中科院</a:t>
            </a:r>
            <a:r>
              <a:rPr lang="en-US" altLang="zh-CN" sz="1600" kern="100" dirty="0">
                <a:effectLst/>
                <a:latin typeface="+mn-ea"/>
                <a:cs typeface="Times New Roman" panose="02020603050405020304" pitchFamily="18" charset="0"/>
              </a:rPr>
              <a:t>1</a:t>
            </a:r>
            <a:r>
              <a:rPr lang="zh-CN" altLang="zh-CN" sz="1600" kern="100" dirty="0">
                <a:effectLst/>
                <a:latin typeface="+mn-ea"/>
                <a:cs typeface="Times New Roman" panose="02020603050405020304" pitchFamily="18" charset="0"/>
              </a:rPr>
              <a:t>区，影响因子</a:t>
            </a:r>
            <a:r>
              <a:rPr lang="en-US" altLang="zh-CN" sz="1600" kern="100" dirty="0">
                <a:effectLst/>
                <a:latin typeface="+mn-ea"/>
                <a:cs typeface="Times New Roman" panose="02020603050405020304" pitchFamily="18" charset="0"/>
              </a:rPr>
              <a:t>8.512</a:t>
            </a:r>
            <a:r>
              <a:rPr lang="zh-CN" altLang="zh-CN" sz="1600" kern="100" dirty="0">
                <a:effectLst/>
                <a:latin typeface="+mn-ea"/>
                <a:cs typeface="Times New Roman" panose="02020603050405020304" pitchFamily="18" charset="0"/>
              </a:rPr>
              <a:t>）（</a:t>
            </a:r>
            <a:r>
              <a:rPr lang="zh-CN" altLang="zh-CN" sz="1600" b="1" kern="100" dirty="0">
                <a:effectLst/>
                <a:latin typeface="+mn-ea"/>
                <a:cs typeface="Times New Roman" panose="02020603050405020304" pitchFamily="18" charset="0"/>
              </a:rPr>
              <a:t>共同通讯作者</a:t>
            </a:r>
            <a:r>
              <a:rPr lang="zh-CN" altLang="zh-CN" sz="1600" kern="100" dirty="0">
                <a:effectLst/>
                <a:latin typeface="+mn-ea"/>
                <a:cs typeface="Times New Roman" panose="02020603050405020304" pitchFamily="18" charset="0"/>
              </a:rPr>
              <a:t>）</a:t>
            </a:r>
          </a:p>
          <a:p>
            <a:pPr marL="342900" lvl="0" indent="-342900" algn="just">
              <a:spcAft>
                <a:spcPts val="1000"/>
              </a:spcAft>
              <a:buFont typeface="+mj-lt"/>
              <a:buAutoNum type="arabicPeriod"/>
            </a:pPr>
            <a:r>
              <a:rPr lang="en-US" altLang="zh-CN" sz="1600" kern="100" dirty="0">
                <a:effectLst/>
                <a:latin typeface="+mn-ea"/>
                <a:cs typeface="Times New Roman" panose="02020603050405020304" pitchFamily="18" charset="0"/>
              </a:rPr>
              <a:t>Tian, S., Jiang, J., Xu, g., Wang, T., Liu, Q., Chen, X., Liu, M., </a:t>
            </a:r>
            <a:r>
              <a:rPr lang="en-US" altLang="zh-CN" sz="1600" b="1" kern="100" dirty="0">
                <a:effectLst/>
                <a:latin typeface="+mn-ea"/>
                <a:cs typeface="Times New Roman" panose="02020603050405020304" pitchFamily="18" charset="0"/>
              </a:rPr>
              <a:t>Yuan, L.</a:t>
            </a:r>
            <a:r>
              <a:rPr lang="en-US" altLang="zh-CN" sz="1600" b="1" kern="100" baseline="30000" dirty="0">
                <a:effectLst/>
                <a:latin typeface="+mn-ea"/>
              </a:rPr>
              <a:t> #</a:t>
            </a:r>
            <a:r>
              <a:rPr lang="en-US" altLang="zh-CN" sz="1600" kern="100" dirty="0">
                <a:effectLst/>
                <a:latin typeface="+mn-ea"/>
                <a:cs typeface="Times New Roman" panose="02020603050405020304" pitchFamily="18" charset="0"/>
              </a:rPr>
              <a:t> </a:t>
            </a:r>
            <a:r>
              <a:rPr lang="zh-CN" altLang="zh-CN" sz="1600" kern="100" dirty="0">
                <a:effectLst/>
                <a:latin typeface="+mn-ea"/>
                <a:cs typeface="Times New Roman" panose="02020603050405020304" pitchFamily="18" charset="0"/>
              </a:rPr>
              <a:t>（</a:t>
            </a:r>
            <a:r>
              <a:rPr lang="en-US" altLang="zh-CN" sz="1600" b="1" kern="100" dirty="0">
                <a:effectLst/>
                <a:latin typeface="+mn-ea"/>
                <a:cs typeface="Times New Roman" panose="02020603050405020304" pitchFamily="18" charset="0"/>
              </a:rPr>
              <a:t>2021</a:t>
            </a:r>
            <a:r>
              <a:rPr lang="zh-CN" altLang="zh-CN" sz="1600" kern="100" dirty="0">
                <a:effectLst/>
                <a:latin typeface="+mn-ea"/>
                <a:cs typeface="Times New Roman" panose="02020603050405020304" pitchFamily="18" charset="0"/>
              </a:rPr>
              <a:t>）</a:t>
            </a:r>
            <a:r>
              <a:rPr lang="en-US" altLang="zh-CN" sz="1600" kern="100" dirty="0">
                <a:effectLst/>
                <a:latin typeface="+mn-ea"/>
                <a:cs typeface="Times New Roman" panose="02020603050405020304" pitchFamily="18" charset="0"/>
              </a:rPr>
              <a:t>Genome wide analysis of kinesin gene family in Citrullus </a:t>
            </a:r>
            <a:r>
              <a:rPr lang="en-US" altLang="zh-CN" sz="1600" kern="100" dirty="0" err="1">
                <a:effectLst/>
                <a:latin typeface="+mn-ea"/>
                <a:cs typeface="Times New Roman" panose="02020603050405020304" pitchFamily="18" charset="0"/>
              </a:rPr>
              <a:t>lanatus</a:t>
            </a:r>
            <a:r>
              <a:rPr lang="en-US" altLang="zh-CN" sz="1600" kern="100" dirty="0">
                <a:effectLst/>
                <a:latin typeface="+mn-ea"/>
                <a:cs typeface="Times New Roman" panose="02020603050405020304" pitchFamily="18" charset="0"/>
              </a:rPr>
              <a:t> reveals an essential role in early fruit development. </a:t>
            </a:r>
            <a:r>
              <a:rPr lang="en-US" altLang="zh-CN" sz="1600" b="1" kern="100" dirty="0">
                <a:effectLst/>
                <a:latin typeface="+mn-ea"/>
                <a:cs typeface="Times New Roman" panose="02020603050405020304" pitchFamily="18" charset="0"/>
              </a:rPr>
              <a:t>BMC Plant Biol</a:t>
            </a:r>
            <a:r>
              <a:rPr lang="en-US" altLang="zh-CN" sz="1600" kern="100" dirty="0">
                <a:effectLst/>
                <a:latin typeface="+mn-ea"/>
                <a:cs typeface="Times New Roman" panose="02020603050405020304" pitchFamily="18" charset="0"/>
              </a:rPr>
              <a:t> </a:t>
            </a:r>
            <a:r>
              <a:rPr lang="zh-CN" altLang="zh-CN" sz="1600" kern="100" dirty="0">
                <a:effectLst/>
                <a:latin typeface="+mn-ea"/>
              </a:rPr>
              <a:t>（中科院</a:t>
            </a:r>
            <a:r>
              <a:rPr lang="en-US" altLang="zh-CN" sz="1600" kern="100" dirty="0">
                <a:effectLst/>
                <a:latin typeface="+mn-ea"/>
              </a:rPr>
              <a:t>2</a:t>
            </a:r>
            <a:r>
              <a:rPr lang="zh-CN" altLang="zh-CN" sz="1600" kern="100" dirty="0">
                <a:effectLst/>
                <a:latin typeface="+mn-ea"/>
              </a:rPr>
              <a:t>区，影响因子</a:t>
            </a:r>
            <a:r>
              <a:rPr lang="en-US" altLang="zh-CN" sz="1600" kern="100" dirty="0">
                <a:effectLst/>
                <a:latin typeface="+mn-ea"/>
              </a:rPr>
              <a:t>3.497</a:t>
            </a:r>
            <a:r>
              <a:rPr lang="zh-CN" altLang="zh-CN" sz="1600" kern="100" dirty="0">
                <a:effectLst/>
                <a:latin typeface="+mn-ea"/>
              </a:rPr>
              <a:t>）</a:t>
            </a:r>
            <a:r>
              <a:rPr lang="zh-CN" altLang="zh-CN" sz="1600" kern="100" dirty="0">
                <a:effectLst/>
                <a:latin typeface="+mn-ea"/>
                <a:cs typeface="Times New Roman" panose="02020603050405020304" pitchFamily="18" charset="0"/>
              </a:rPr>
              <a:t>（</a:t>
            </a:r>
            <a:r>
              <a:rPr lang="zh-CN" altLang="zh-CN" sz="1600" b="1" kern="100" dirty="0">
                <a:effectLst/>
                <a:latin typeface="+mn-ea"/>
                <a:cs typeface="Times New Roman" panose="02020603050405020304" pitchFamily="18" charset="0"/>
              </a:rPr>
              <a:t>已接收</a:t>
            </a:r>
            <a:r>
              <a:rPr lang="zh-CN" altLang="zh-CN" sz="1600" kern="100" dirty="0">
                <a:effectLst/>
                <a:latin typeface="+mn-ea"/>
                <a:cs typeface="Times New Roman" panose="02020603050405020304" pitchFamily="18" charset="0"/>
              </a:rPr>
              <a:t>）</a:t>
            </a:r>
            <a:endParaRPr lang="zh-CN" altLang="zh-CN" sz="1600" kern="100" dirty="0">
              <a:effectLst/>
              <a:latin typeface="+mn-ea"/>
            </a:endParaRPr>
          </a:p>
          <a:p>
            <a:pPr marL="342900" lvl="0" indent="-342900" algn="just">
              <a:spcAft>
                <a:spcPts val="1000"/>
              </a:spcAft>
              <a:buFont typeface="+mj-lt"/>
              <a:buAutoNum type="arabicPeriod"/>
            </a:pPr>
            <a:r>
              <a:rPr lang="en-US" altLang="zh-CN" sz="1600" kern="100" dirty="0">
                <a:effectLst/>
                <a:latin typeface="+mn-ea"/>
                <a:cs typeface="Times New Roman" panose="02020603050405020304" pitchFamily="18" charset="0"/>
              </a:rPr>
              <a:t>Tian, S., </a:t>
            </a:r>
            <a:r>
              <a:rPr lang="en-US" altLang="zh-CN" sz="1600" kern="100" dirty="0">
                <a:effectLst/>
                <a:latin typeface="+mn-ea"/>
              </a:rPr>
              <a:t>Ge, J., </a:t>
            </a:r>
            <a:r>
              <a:rPr lang="en-US" altLang="zh-CN" sz="1600" kern="100" dirty="0">
                <a:effectLst/>
                <a:latin typeface="+mn-ea"/>
                <a:cs typeface="Times New Roman" panose="02020603050405020304" pitchFamily="18" charset="0"/>
              </a:rPr>
              <a:t>Jiang, J., </a:t>
            </a:r>
            <a:r>
              <a:rPr lang="en-US" altLang="zh-CN" sz="1600" kern="100" dirty="0">
                <a:effectLst/>
                <a:latin typeface="+mn-ea"/>
              </a:rPr>
              <a:t>Ai, G.,</a:t>
            </a:r>
            <a:r>
              <a:rPr lang="en-US" altLang="zh-CN" sz="1600" kern="100" dirty="0">
                <a:effectLst/>
                <a:latin typeface="+mn-ea"/>
                <a:cs typeface="Times New Roman" panose="02020603050405020304" pitchFamily="18" charset="0"/>
              </a:rPr>
              <a:t> Liu, Q., Chen, X., Liu, M., </a:t>
            </a:r>
            <a:r>
              <a:rPr lang="en-US" altLang="zh-CN" sz="1600" b="1" kern="100" dirty="0">
                <a:effectLst/>
                <a:latin typeface="+mn-ea"/>
                <a:cs typeface="Times New Roman" panose="02020603050405020304" pitchFamily="18" charset="0"/>
              </a:rPr>
              <a:t>Yuan, L.</a:t>
            </a:r>
            <a:r>
              <a:rPr lang="en-US" altLang="zh-CN" sz="1600" b="1" kern="100" baseline="30000" dirty="0">
                <a:effectLst/>
                <a:latin typeface="+mn-ea"/>
              </a:rPr>
              <a:t> #</a:t>
            </a:r>
            <a:r>
              <a:rPr lang="en-US" altLang="zh-CN" sz="1600" kern="100" dirty="0">
                <a:effectLst/>
                <a:latin typeface="+mn-ea"/>
              </a:rPr>
              <a:t> A 2.09Mb fragment translocation on chromosome 6 causes abnormality during meiosis and leads to seedless watermelon. </a:t>
            </a:r>
            <a:r>
              <a:rPr lang="zh-CN" altLang="zh-CN" sz="1600" kern="100" dirty="0">
                <a:effectLst/>
                <a:latin typeface="+mn-ea"/>
              </a:rPr>
              <a:t>（</a:t>
            </a:r>
            <a:r>
              <a:rPr lang="zh-CN" altLang="en-US" sz="1600" b="1" kern="100" dirty="0">
                <a:effectLst/>
                <a:latin typeface="+mn-ea"/>
              </a:rPr>
              <a:t>已</a:t>
            </a:r>
            <a:r>
              <a:rPr lang="zh-CN" altLang="zh-CN" sz="1600" b="1" kern="100" dirty="0">
                <a:effectLst/>
                <a:latin typeface="+mn-ea"/>
              </a:rPr>
              <a:t>投稿</a:t>
            </a:r>
            <a:r>
              <a:rPr lang="zh-CN" altLang="en-US" sz="1600" b="1" kern="100" dirty="0">
                <a:effectLst/>
                <a:latin typeface="+mn-ea"/>
              </a:rPr>
              <a:t>，</a:t>
            </a:r>
            <a:r>
              <a:rPr lang="en-US" altLang="zh-CN" sz="1600" b="1" kern="100" dirty="0" err="1">
                <a:effectLst/>
                <a:latin typeface="+mn-ea"/>
              </a:rPr>
              <a:t>Hortic</a:t>
            </a:r>
            <a:r>
              <a:rPr lang="en-US" altLang="zh-CN" sz="1600" b="1" kern="100" dirty="0">
                <a:effectLst/>
                <a:latin typeface="+mn-ea"/>
              </a:rPr>
              <a:t> Res</a:t>
            </a:r>
            <a:r>
              <a:rPr lang="zh-CN" altLang="zh-CN" sz="1600" kern="100" dirty="0">
                <a:effectLst/>
                <a:latin typeface="+mn-ea"/>
              </a:rPr>
              <a:t>）</a:t>
            </a:r>
          </a:p>
          <a:p>
            <a:endParaRPr lang="zh-CN" altLang="en-US" sz="1600" dirty="0">
              <a:latin typeface="+mn-ea"/>
            </a:endParaRPr>
          </a:p>
        </p:txBody>
      </p:sp>
    </p:spTree>
    <p:extLst>
      <p:ext uri="{BB962C8B-B14F-4D97-AF65-F5344CB8AC3E}">
        <p14:creationId xmlns:p14="http://schemas.microsoft.com/office/powerpoint/2010/main" val="3980466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5000"/>
            <a:ext cx="3775393" cy="400110"/>
          </a:xfrm>
          <a:prstGeom prst="rect">
            <a:avLst/>
          </a:prstGeom>
          <a:noFill/>
        </p:spPr>
        <p:txBody>
          <a:bodyPr wrap="none" rtlCol="0">
            <a:spAutoFit/>
          </a:bodyPr>
          <a:lstStyle/>
          <a:p>
            <a:r>
              <a:rPr lang="zh-CN" altLang="en-US" sz="2000" b="1" dirty="0"/>
              <a:t>新增省部级以上研究课题情况：</a:t>
            </a:r>
          </a:p>
        </p:txBody>
      </p:sp>
      <p:sp>
        <p:nvSpPr>
          <p:cNvPr id="4" name="文本框 3">
            <a:extLst>
              <a:ext uri="{FF2B5EF4-FFF2-40B4-BE49-F238E27FC236}">
                <a16:creationId xmlns:a16="http://schemas.microsoft.com/office/drawing/2014/main" id="{4A27CA36-CE8B-44CE-85A1-6B379C1F96E0}"/>
              </a:ext>
            </a:extLst>
          </p:cNvPr>
          <p:cNvSpPr txBox="1"/>
          <p:nvPr/>
        </p:nvSpPr>
        <p:spPr>
          <a:xfrm>
            <a:off x="1597171" y="2062664"/>
            <a:ext cx="6261115" cy="2308324"/>
          </a:xfrm>
          <a:prstGeom prst="rect">
            <a:avLst/>
          </a:prstGeom>
          <a:noFill/>
        </p:spPr>
        <p:txBody>
          <a:bodyPr wrap="square" rtlCol="0">
            <a:spAutoFit/>
          </a:bodyPr>
          <a:lstStyle/>
          <a:p>
            <a:pPr marL="342900" lvl="0" indent="-342900" algn="l">
              <a:buFont typeface="+mj-lt"/>
              <a:buAutoNum type="arabicPeriod"/>
            </a:pPr>
            <a:r>
              <a:rPr lang="zh-CN" altLang="zh-CN" sz="1800" kern="100" dirty="0">
                <a:effectLst/>
                <a:latin typeface="+mn-ea"/>
              </a:rPr>
              <a:t>西瓜和大豆中有丝分裂代替减数分裂（</a:t>
            </a:r>
            <a:r>
              <a:rPr lang="en-US" altLang="zh-CN" sz="1800" kern="100" dirty="0" err="1">
                <a:effectLst/>
                <a:latin typeface="+mn-ea"/>
              </a:rPr>
              <a:t>MiMe</a:t>
            </a:r>
            <a:r>
              <a:rPr lang="zh-CN" altLang="zh-CN" sz="1800" kern="100" dirty="0">
                <a:effectLst/>
                <a:latin typeface="+mn-ea"/>
              </a:rPr>
              <a:t>）体系的建立；分子发育生物学国家重点实验室；</a:t>
            </a:r>
            <a:r>
              <a:rPr lang="en-US" altLang="zh-CN" sz="1800" kern="100" dirty="0">
                <a:effectLst/>
                <a:latin typeface="+mn-ea"/>
              </a:rPr>
              <a:t>10</a:t>
            </a:r>
            <a:r>
              <a:rPr lang="zh-CN" altLang="zh-CN" sz="1800" kern="100" dirty="0">
                <a:effectLst/>
                <a:latin typeface="+mn-ea"/>
              </a:rPr>
              <a:t>万元；主持；</a:t>
            </a:r>
            <a:r>
              <a:rPr lang="en-US" altLang="zh-CN" sz="1800" kern="100" dirty="0">
                <a:effectLst/>
                <a:latin typeface="+mn-ea"/>
              </a:rPr>
              <a:t>2019</a:t>
            </a:r>
            <a:r>
              <a:rPr lang="zh-CN" altLang="zh-CN" sz="1800" kern="100" dirty="0">
                <a:effectLst/>
                <a:latin typeface="+mn-ea"/>
              </a:rPr>
              <a:t>年</a:t>
            </a:r>
            <a:r>
              <a:rPr lang="en-US" altLang="zh-CN" sz="1800" kern="100" dirty="0">
                <a:effectLst/>
                <a:latin typeface="+mn-ea"/>
              </a:rPr>
              <a:t>1</a:t>
            </a:r>
            <a:r>
              <a:rPr lang="zh-CN" altLang="zh-CN" sz="1800" kern="100" dirty="0">
                <a:effectLst/>
                <a:latin typeface="+mn-ea"/>
              </a:rPr>
              <a:t>月</a:t>
            </a:r>
            <a:r>
              <a:rPr lang="en-US" altLang="zh-CN" sz="1800" kern="100" dirty="0">
                <a:effectLst/>
                <a:latin typeface="+mn-ea"/>
              </a:rPr>
              <a:t>-2019</a:t>
            </a:r>
            <a:r>
              <a:rPr lang="zh-CN" altLang="zh-CN" sz="1800" kern="100" dirty="0">
                <a:effectLst/>
                <a:latin typeface="+mn-ea"/>
              </a:rPr>
              <a:t>年</a:t>
            </a:r>
            <a:r>
              <a:rPr lang="en-US" altLang="zh-CN" sz="1800" kern="100" dirty="0">
                <a:effectLst/>
                <a:latin typeface="+mn-ea"/>
              </a:rPr>
              <a:t>12</a:t>
            </a:r>
            <a:r>
              <a:rPr lang="zh-CN" altLang="zh-CN" sz="1800" kern="100" dirty="0">
                <a:effectLst/>
                <a:latin typeface="+mn-ea"/>
              </a:rPr>
              <a:t>月。</a:t>
            </a:r>
            <a:endParaRPr lang="en-US" altLang="zh-CN" sz="1800" kern="100" dirty="0">
              <a:effectLst/>
              <a:latin typeface="+mn-ea"/>
            </a:endParaRPr>
          </a:p>
          <a:p>
            <a:pPr marL="342900" lvl="0" indent="-342900" algn="l">
              <a:buFont typeface="+mj-lt"/>
              <a:buAutoNum type="arabicPeriod"/>
            </a:pPr>
            <a:endParaRPr lang="en-US" altLang="zh-CN" kern="100" dirty="0">
              <a:latin typeface="+mn-ea"/>
            </a:endParaRPr>
          </a:p>
          <a:p>
            <a:pPr marL="342900" lvl="0" indent="-342900" algn="l">
              <a:buFont typeface="+mj-lt"/>
              <a:buAutoNum type="arabicPeriod"/>
            </a:pPr>
            <a:endParaRPr lang="zh-CN" altLang="zh-CN" sz="1800" kern="100" dirty="0">
              <a:effectLst/>
              <a:latin typeface="+mn-ea"/>
            </a:endParaRPr>
          </a:p>
          <a:p>
            <a:pPr marL="342900" lvl="0" indent="-342900" algn="l">
              <a:buFont typeface="+mj-lt"/>
              <a:buAutoNum type="arabicPeriod"/>
            </a:pPr>
            <a:r>
              <a:rPr lang="zh-CN" altLang="zh-CN" sz="1800" kern="100" dirty="0">
                <a:effectLst/>
                <a:latin typeface="+mn-ea"/>
              </a:rPr>
              <a:t>瓜类作物种质资源研究和应用创新团队；陕西省科学技术厅；到位经费暂时未知；参与；</a:t>
            </a:r>
            <a:r>
              <a:rPr lang="en-US" altLang="zh-CN" sz="1800" kern="100" dirty="0">
                <a:effectLst/>
                <a:latin typeface="+mn-ea"/>
              </a:rPr>
              <a:t>2021</a:t>
            </a:r>
            <a:r>
              <a:rPr lang="zh-CN" altLang="zh-CN" sz="1800" kern="100" dirty="0">
                <a:effectLst/>
                <a:latin typeface="+mn-ea"/>
              </a:rPr>
              <a:t>年</a:t>
            </a:r>
            <a:r>
              <a:rPr lang="en-US" altLang="zh-CN" sz="1800" kern="100" dirty="0">
                <a:effectLst/>
                <a:latin typeface="+mn-ea"/>
              </a:rPr>
              <a:t>1</a:t>
            </a:r>
            <a:r>
              <a:rPr lang="zh-CN" altLang="zh-CN" sz="1800" kern="100" dirty="0">
                <a:effectLst/>
                <a:latin typeface="+mn-ea"/>
              </a:rPr>
              <a:t>月</a:t>
            </a:r>
            <a:r>
              <a:rPr lang="en-US" altLang="zh-CN" sz="1800" kern="100" dirty="0">
                <a:effectLst/>
                <a:latin typeface="+mn-ea"/>
              </a:rPr>
              <a:t>-2023</a:t>
            </a:r>
            <a:r>
              <a:rPr lang="zh-CN" altLang="zh-CN" sz="1800" kern="100" dirty="0">
                <a:effectLst/>
                <a:latin typeface="+mn-ea"/>
              </a:rPr>
              <a:t>年</a:t>
            </a:r>
            <a:r>
              <a:rPr lang="en-US" altLang="zh-CN" sz="1800" kern="100" dirty="0">
                <a:effectLst/>
                <a:latin typeface="+mn-ea"/>
              </a:rPr>
              <a:t>12</a:t>
            </a:r>
            <a:r>
              <a:rPr lang="zh-CN" altLang="zh-CN" sz="1800" kern="100" dirty="0">
                <a:effectLst/>
                <a:latin typeface="+mn-ea"/>
              </a:rPr>
              <a:t>月。</a:t>
            </a:r>
          </a:p>
          <a:p>
            <a:endParaRPr lang="zh-CN" altLang="en-US" dirty="0">
              <a:latin typeface="+mn-ea"/>
            </a:endParaRPr>
          </a:p>
        </p:txBody>
      </p:sp>
    </p:spTree>
    <p:extLst>
      <p:ext uri="{BB962C8B-B14F-4D97-AF65-F5344CB8AC3E}">
        <p14:creationId xmlns:p14="http://schemas.microsoft.com/office/powerpoint/2010/main" val="35435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0743"/>
            <a:ext cx="2492990" cy="400110"/>
          </a:xfrm>
          <a:prstGeom prst="rect">
            <a:avLst/>
          </a:prstGeom>
          <a:noFill/>
        </p:spPr>
        <p:txBody>
          <a:bodyPr wrap="none" rtlCol="0">
            <a:spAutoFit/>
          </a:bodyPr>
          <a:lstStyle/>
          <a:p>
            <a:r>
              <a:rPr lang="zh-CN" altLang="en-US" sz="2000" b="1" dirty="0"/>
              <a:t>开展教学工作情况：</a:t>
            </a:r>
          </a:p>
        </p:txBody>
      </p:sp>
      <p:sp>
        <p:nvSpPr>
          <p:cNvPr id="4" name="文本框 3">
            <a:extLst>
              <a:ext uri="{FF2B5EF4-FFF2-40B4-BE49-F238E27FC236}">
                <a16:creationId xmlns:a16="http://schemas.microsoft.com/office/drawing/2014/main" id="{4A27CA36-CE8B-44CE-85A1-6B379C1F96E0}"/>
              </a:ext>
            </a:extLst>
          </p:cNvPr>
          <p:cNvSpPr txBox="1"/>
          <p:nvPr/>
        </p:nvSpPr>
        <p:spPr>
          <a:xfrm>
            <a:off x="1597171" y="2062664"/>
            <a:ext cx="6261115" cy="3693319"/>
          </a:xfrm>
          <a:prstGeom prst="rect">
            <a:avLst/>
          </a:prstGeom>
          <a:noFill/>
        </p:spPr>
        <p:txBody>
          <a:bodyPr wrap="square" rtlCol="0">
            <a:spAutoFit/>
          </a:bodyPr>
          <a:lstStyle/>
          <a:p>
            <a:pPr marL="342900" lvl="0" indent="-342900" algn="l">
              <a:buFont typeface="+mj-lt"/>
              <a:buAutoNum type="arabicPeriod"/>
            </a:pPr>
            <a:r>
              <a:rPr lang="zh-CN" altLang="zh-CN" sz="1800" kern="100" dirty="0">
                <a:effectLst/>
                <a:latin typeface="+mn-ea"/>
              </a:rPr>
              <a:t>园艺植物生物技术（全英文）；</a:t>
            </a:r>
            <a:r>
              <a:rPr lang="en-US" altLang="zh-CN" sz="1800" kern="100" dirty="0">
                <a:effectLst/>
                <a:latin typeface="+mn-ea"/>
              </a:rPr>
              <a:t>18</a:t>
            </a:r>
            <a:r>
              <a:rPr lang="zh-CN" altLang="zh-CN" sz="1800" kern="100" dirty="0">
                <a:effectLst/>
                <a:latin typeface="+mn-ea"/>
              </a:rPr>
              <a:t>学时；本科生</a:t>
            </a:r>
            <a:endParaRPr lang="en-US" altLang="zh-CN" sz="1800" kern="100" dirty="0">
              <a:effectLst/>
              <a:latin typeface="+mn-ea"/>
            </a:endParaRPr>
          </a:p>
          <a:p>
            <a:pPr marL="342900" lvl="0" indent="-342900" algn="l">
              <a:buFont typeface="+mj-lt"/>
              <a:buAutoNum type="arabicPeriod"/>
            </a:pPr>
            <a:endParaRPr lang="en-US" altLang="zh-CN" kern="100" dirty="0">
              <a:latin typeface="+mn-ea"/>
            </a:endParaRPr>
          </a:p>
          <a:p>
            <a:pPr marL="342900" lvl="0" indent="-342900" algn="l">
              <a:buFont typeface="+mj-lt"/>
              <a:buAutoNum type="arabicPeriod"/>
            </a:pPr>
            <a:endParaRPr lang="zh-CN" altLang="zh-CN" sz="1800" kern="100" dirty="0">
              <a:effectLst/>
              <a:latin typeface="+mn-ea"/>
            </a:endParaRPr>
          </a:p>
          <a:p>
            <a:pPr marL="342900" lvl="0" indent="-342900" algn="l">
              <a:buFont typeface="+mj-lt"/>
              <a:buAutoNum type="arabicPeriod"/>
            </a:pPr>
            <a:r>
              <a:rPr lang="zh-CN" altLang="zh-CN" sz="1800" kern="100" dirty="0">
                <a:effectLst/>
                <a:latin typeface="+mn-ea"/>
              </a:rPr>
              <a:t>园艺植物生物技术；</a:t>
            </a:r>
            <a:r>
              <a:rPr lang="en-US" altLang="zh-CN" sz="1800" kern="100" dirty="0">
                <a:effectLst/>
                <a:latin typeface="+mn-ea"/>
              </a:rPr>
              <a:t>64</a:t>
            </a:r>
            <a:r>
              <a:rPr lang="zh-CN" altLang="zh-CN" sz="1800" kern="100" dirty="0">
                <a:effectLst/>
                <a:latin typeface="+mn-ea"/>
              </a:rPr>
              <a:t>学时；本科生</a:t>
            </a:r>
            <a:endParaRPr lang="en-US" altLang="zh-CN" sz="1800" kern="100" dirty="0">
              <a:effectLst/>
              <a:latin typeface="+mn-ea"/>
            </a:endParaRPr>
          </a:p>
          <a:p>
            <a:pPr marL="342900" lvl="0" indent="-342900" algn="l">
              <a:buFont typeface="+mj-lt"/>
              <a:buAutoNum type="arabicPeriod"/>
            </a:pPr>
            <a:endParaRPr lang="en-US" altLang="zh-CN" kern="100" dirty="0">
              <a:latin typeface="+mn-ea"/>
            </a:endParaRPr>
          </a:p>
          <a:p>
            <a:pPr marL="342900" lvl="0" indent="-342900" algn="l">
              <a:buFont typeface="+mj-lt"/>
              <a:buAutoNum type="arabicPeriod"/>
            </a:pPr>
            <a:endParaRPr lang="en-US" altLang="zh-CN" sz="1800" kern="100" dirty="0">
              <a:effectLst/>
              <a:latin typeface="+mn-ea"/>
            </a:endParaRPr>
          </a:p>
          <a:p>
            <a:pPr marL="342900" lvl="0" indent="-342900" algn="l">
              <a:buFont typeface="+mj-lt"/>
              <a:buAutoNum type="arabicPeriod"/>
            </a:pPr>
            <a:r>
              <a:rPr lang="zh-CN" altLang="en-US" sz="1800" kern="100" dirty="0">
                <a:effectLst/>
                <a:latin typeface="+mn-ea"/>
              </a:rPr>
              <a:t>园艺植物分子生物学；</a:t>
            </a:r>
            <a:r>
              <a:rPr lang="en-US" altLang="zh-CN" sz="1800" kern="100" dirty="0">
                <a:effectLst/>
                <a:latin typeface="+mn-ea"/>
              </a:rPr>
              <a:t>20</a:t>
            </a:r>
            <a:r>
              <a:rPr lang="zh-CN" altLang="en-US" sz="1800" kern="100" dirty="0">
                <a:effectLst/>
                <a:latin typeface="+mn-ea"/>
              </a:rPr>
              <a:t>学时；本科生（本学期）</a:t>
            </a:r>
            <a:endParaRPr lang="en-US" altLang="zh-CN" sz="1800" kern="100" dirty="0">
              <a:effectLst/>
              <a:latin typeface="+mn-ea"/>
            </a:endParaRPr>
          </a:p>
          <a:p>
            <a:pPr marL="342900" lvl="0" indent="-342900" algn="l">
              <a:buFont typeface="+mj-lt"/>
              <a:buAutoNum type="arabicPeriod"/>
            </a:pPr>
            <a:endParaRPr lang="en-US" altLang="zh-CN" sz="1800" kern="100" dirty="0">
              <a:effectLst/>
              <a:latin typeface="+mn-ea"/>
            </a:endParaRPr>
          </a:p>
          <a:p>
            <a:pPr marL="342900" lvl="0" indent="-342900" algn="l">
              <a:buFont typeface="+mj-lt"/>
              <a:buAutoNum type="arabicPeriod"/>
            </a:pPr>
            <a:endParaRPr lang="en-US" altLang="zh-CN" kern="100" dirty="0">
              <a:latin typeface="+mn-ea"/>
            </a:endParaRPr>
          </a:p>
          <a:p>
            <a:pPr marL="342900" lvl="0" indent="-342900" algn="l">
              <a:buFont typeface="+mj-lt"/>
              <a:buAutoNum type="arabicPeriod"/>
            </a:pPr>
            <a:r>
              <a:rPr lang="zh-CN" altLang="en-US" sz="1800" kern="100" dirty="0">
                <a:effectLst/>
                <a:latin typeface="+mn-ea"/>
                <a:cs typeface="Times New Roman" panose="02020603050405020304" pitchFamily="18" charset="0"/>
              </a:rPr>
              <a:t>建设全英文</a:t>
            </a:r>
            <a:r>
              <a:rPr lang="zh-CN" altLang="zh-CN" sz="1800" kern="100" dirty="0">
                <a:effectLst/>
                <a:latin typeface="+mn-ea"/>
                <a:cs typeface="Times New Roman" panose="02020603050405020304" pitchFamily="18" charset="0"/>
              </a:rPr>
              <a:t>《现代植物分子育种技术》</a:t>
            </a:r>
            <a:r>
              <a:rPr lang="zh-CN" altLang="en-US" sz="1800" kern="100" dirty="0">
                <a:effectLst/>
                <a:latin typeface="+mn-ea"/>
                <a:cs typeface="Times New Roman" panose="02020603050405020304" pitchFamily="18" charset="0"/>
              </a:rPr>
              <a:t>课程；研究生</a:t>
            </a:r>
            <a:endParaRPr lang="en-US" altLang="zh-CN" sz="1800" kern="100" dirty="0">
              <a:effectLst/>
              <a:latin typeface="+mn-ea"/>
            </a:endParaRPr>
          </a:p>
          <a:p>
            <a:pPr lvl="0" algn="l"/>
            <a:endParaRPr lang="zh-CN" altLang="zh-CN" sz="1800" kern="100" dirty="0">
              <a:effectLst/>
              <a:latin typeface="+mn-ea"/>
            </a:endParaRPr>
          </a:p>
          <a:p>
            <a:pPr lvl="0" algn="l"/>
            <a:endParaRPr lang="zh-CN" altLang="zh-CN" sz="1800" kern="100" dirty="0">
              <a:effectLst/>
              <a:latin typeface="+mn-ea"/>
            </a:endParaRPr>
          </a:p>
          <a:p>
            <a:endParaRPr lang="zh-CN" altLang="en-US" dirty="0">
              <a:latin typeface="+mn-ea"/>
            </a:endParaRPr>
          </a:p>
        </p:txBody>
      </p:sp>
    </p:spTree>
    <p:extLst>
      <p:ext uri="{BB962C8B-B14F-4D97-AF65-F5344CB8AC3E}">
        <p14:creationId xmlns:p14="http://schemas.microsoft.com/office/powerpoint/2010/main" val="2770710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5000"/>
            <a:ext cx="2236510" cy="400110"/>
          </a:xfrm>
          <a:prstGeom prst="rect">
            <a:avLst/>
          </a:prstGeom>
          <a:noFill/>
        </p:spPr>
        <p:txBody>
          <a:bodyPr wrap="none" rtlCol="0">
            <a:spAutoFit/>
          </a:bodyPr>
          <a:lstStyle/>
          <a:p>
            <a:r>
              <a:rPr lang="zh-CN" altLang="en-US" sz="2000" b="1" dirty="0"/>
              <a:t>下一步工作目标：</a:t>
            </a:r>
          </a:p>
        </p:txBody>
      </p:sp>
      <p:sp>
        <p:nvSpPr>
          <p:cNvPr id="4" name="文本框 3">
            <a:extLst>
              <a:ext uri="{FF2B5EF4-FFF2-40B4-BE49-F238E27FC236}">
                <a16:creationId xmlns:a16="http://schemas.microsoft.com/office/drawing/2014/main" id="{4A27CA36-CE8B-44CE-85A1-6B379C1F96E0}"/>
              </a:ext>
            </a:extLst>
          </p:cNvPr>
          <p:cNvSpPr txBox="1"/>
          <p:nvPr/>
        </p:nvSpPr>
        <p:spPr>
          <a:xfrm>
            <a:off x="1915219" y="1997839"/>
            <a:ext cx="5313561" cy="3693319"/>
          </a:xfrm>
          <a:prstGeom prst="rect">
            <a:avLst/>
          </a:prstGeom>
          <a:noFill/>
        </p:spPr>
        <p:txBody>
          <a:bodyPr wrap="square" rtlCol="0">
            <a:spAutoFit/>
          </a:bodyPr>
          <a:lstStyle/>
          <a:p>
            <a:pPr marL="342900" lvl="0" indent="-342900" algn="just">
              <a:buFont typeface="+mj-lt"/>
              <a:buAutoNum type="arabicPeriod"/>
            </a:pPr>
            <a:r>
              <a:rPr lang="zh-CN" altLang="zh-CN" sz="1800" kern="100" dirty="0">
                <a:effectLst/>
                <a:latin typeface="+mn-ea"/>
              </a:rPr>
              <a:t>完善西瓜遗传转化体系，把转化效率提高到</a:t>
            </a:r>
            <a:r>
              <a:rPr lang="en-US" altLang="zh-CN" sz="1800" kern="100" dirty="0">
                <a:effectLst/>
                <a:latin typeface="+mn-ea"/>
                <a:cs typeface="Times New Roman" panose="02020603050405020304" pitchFamily="18" charset="0"/>
              </a:rPr>
              <a:t>15%</a:t>
            </a:r>
            <a:r>
              <a:rPr lang="zh-CN" altLang="zh-CN" sz="1800" kern="100" dirty="0">
                <a:effectLst/>
                <a:latin typeface="+mn-ea"/>
              </a:rPr>
              <a:t>左右。建立完善基因定点精准编辑体系；</a:t>
            </a:r>
            <a:endParaRPr lang="en-US" altLang="zh-CN" sz="1800" kern="100" dirty="0">
              <a:effectLst/>
              <a:latin typeface="+mn-ea"/>
            </a:endParaRPr>
          </a:p>
          <a:p>
            <a:pPr marL="342900" lvl="0" indent="-342900" algn="just">
              <a:buFont typeface="+mj-lt"/>
              <a:buAutoNum type="arabicPeriod"/>
            </a:pPr>
            <a:endParaRPr lang="zh-CN" altLang="zh-CN" sz="1800" kern="100" dirty="0">
              <a:effectLst/>
              <a:latin typeface="+mn-ea"/>
            </a:endParaRPr>
          </a:p>
          <a:p>
            <a:pPr marL="342900" lvl="0" indent="-342900" algn="just">
              <a:buFont typeface="+mj-lt"/>
              <a:buAutoNum type="arabicPeriod"/>
            </a:pPr>
            <a:r>
              <a:rPr lang="zh-CN" altLang="zh-CN" sz="1800" kern="100" dirty="0">
                <a:effectLst/>
                <a:latin typeface="+mn-ea"/>
              </a:rPr>
              <a:t>明确生殖发育相关基因在西瓜种子发育过程中的功能，并以此为基础探索二倍体无籽西瓜生产的可能性；</a:t>
            </a:r>
            <a:endParaRPr lang="en-US" altLang="zh-CN" sz="1800" kern="100" dirty="0">
              <a:effectLst/>
              <a:latin typeface="+mn-ea"/>
            </a:endParaRPr>
          </a:p>
          <a:p>
            <a:pPr marL="342900" lvl="0" indent="-342900" algn="just">
              <a:buFont typeface="+mj-lt"/>
              <a:buAutoNum type="arabicPeriod"/>
            </a:pPr>
            <a:endParaRPr lang="zh-CN" altLang="zh-CN" sz="1800" kern="100" dirty="0">
              <a:effectLst/>
              <a:latin typeface="+mn-ea"/>
            </a:endParaRPr>
          </a:p>
          <a:p>
            <a:pPr marL="342900" lvl="0" indent="-342900" algn="just">
              <a:buFont typeface="+mj-lt"/>
              <a:buAutoNum type="arabicPeriod"/>
            </a:pPr>
            <a:r>
              <a:rPr lang="zh-CN" altLang="zh-CN" sz="1800" kern="100" dirty="0">
                <a:effectLst/>
                <a:latin typeface="+mn-ea"/>
              </a:rPr>
              <a:t>建立西瓜中的孤雌生殖分子诱导系统，并以此为基础对在西瓜中实现杂种优势固定进行探索；</a:t>
            </a:r>
            <a:endParaRPr lang="en-US" altLang="zh-CN" sz="1800" kern="100" dirty="0">
              <a:effectLst/>
              <a:latin typeface="+mn-ea"/>
            </a:endParaRPr>
          </a:p>
          <a:p>
            <a:pPr marL="342900" lvl="0" indent="-342900" algn="just">
              <a:buFont typeface="+mj-lt"/>
              <a:buAutoNum type="arabicPeriod"/>
            </a:pPr>
            <a:endParaRPr lang="zh-CN" altLang="zh-CN" sz="1800" kern="100" dirty="0">
              <a:effectLst/>
              <a:latin typeface="+mn-ea"/>
            </a:endParaRPr>
          </a:p>
          <a:p>
            <a:pPr marL="342900" lvl="0" indent="-342900" algn="just">
              <a:buFont typeface="+mj-lt"/>
              <a:buAutoNum type="arabicPeriod"/>
            </a:pPr>
            <a:r>
              <a:rPr lang="zh-CN" altLang="zh-CN" sz="1800" kern="100" dirty="0">
                <a:effectLst/>
                <a:latin typeface="+mn-ea"/>
              </a:rPr>
              <a:t>建立稳定的西瓜双单倍体的育种体系，掌握一定的纯系资源。</a:t>
            </a:r>
          </a:p>
          <a:p>
            <a:endParaRPr lang="zh-CN" altLang="en-US" dirty="0">
              <a:latin typeface="+mn-ea"/>
            </a:endParaRPr>
          </a:p>
        </p:txBody>
      </p:sp>
    </p:spTree>
    <p:extLst>
      <p:ext uri="{BB962C8B-B14F-4D97-AF65-F5344CB8AC3E}">
        <p14:creationId xmlns:p14="http://schemas.microsoft.com/office/powerpoint/2010/main" val="47382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5000"/>
            <a:ext cx="2492990" cy="400110"/>
          </a:xfrm>
          <a:prstGeom prst="rect">
            <a:avLst/>
          </a:prstGeom>
          <a:noFill/>
        </p:spPr>
        <p:txBody>
          <a:bodyPr wrap="none" rtlCol="0">
            <a:spAutoFit/>
          </a:bodyPr>
          <a:lstStyle/>
          <a:p>
            <a:r>
              <a:rPr lang="zh-CN" altLang="en-US" sz="2000" b="1" dirty="0"/>
              <a:t>合同聘期目标任务：</a:t>
            </a:r>
          </a:p>
        </p:txBody>
      </p:sp>
      <p:sp>
        <p:nvSpPr>
          <p:cNvPr id="4" name="文本框 3">
            <a:extLst>
              <a:ext uri="{FF2B5EF4-FFF2-40B4-BE49-F238E27FC236}">
                <a16:creationId xmlns:a16="http://schemas.microsoft.com/office/drawing/2014/main" id="{4A27CA36-CE8B-44CE-85A1-6B379C1F96E0}"/>
              </a:ext>
            </a:extLst>
          </p:cNvPr>
          <p:cNvSpPr txBox="1"/>
          <p:nvPr/>
        </p:nvSpPr>
        <p:spPr>
          <a:xfrm>
            <a:off x="994299" y="2138904"/>
            <a:ext cx="7155402" cy="2585323"/>
          </a:xfrm>
          <a:prstGeom prst="rect">
            <a:avLst/>
          </a:prstGeom>
          <a:noFill/>
        </p:spPr>
        <p:txBody>
          <a:bodyPr wrap="square" rtlCol="0">
            <a:spAutoFit/>
          </a:bodyPr>
          <a:lstStyle/>
          <a:p>
            <a:pPr marL="342900" lvl="0" indent="-342900" algn="just">
              <a:buFont typeface="+mj-lt"/>
              <a:buAutoNum type="arabicPeriod"/>
            </a:pPr>
            <a:r>
              <a:rPr lang="zh-CN" altLang="zh-CN" sz="1800" dirty="0">
                <a:effectLst/>
                <a:latin typeface="+mn-ea"/>
                <a:cs typeface="Times New Roman" panose="02020603050405020304" pitchFamily="18" charset="0"/>
              </a:rPr>
              <a:t>聘期内，围绕西瓜抗逆的分子机制以及分子育种研究尤其是基因组辅助育种，获批国家自然科学基金面上项目</a:t>
            </a:r>
            <a:r>
              <a:rPr lang="en-US" altLang="zh-CN" sz="1800" dirty="0">
                <a:effectLst/>
                <a:latin typeface="+mn-ea"/>
                <a:cs typeface="Times New Roman" panose="02020603050405020304" pitchFamily="18" charset="0"/>
              </a:rPr>
              <a:t>2</a:t>
            </a:r>
            <a:r>
              <a:rPr lang="zh-CN" altLang="zh-CN" sz="1800" dirty="0">
                <a:effectLst/>
                <a:latin typeface="+mn-ea"/>
                <a:cs typeface="Times New Roman" panose="02020603050405020304" pitchFamily="18" charset="0"/>
              </a:rPr>
              <a:t>项或重点项目</a:t>
            </a:r>
            <a:r>
              <a:rPr lang="en-US" altLang="zh-CN" sz="1800" dirty="0">
                <a:effectLst/>
                <a:latin typeface="+mn-ea"/>
                <a:cs typeface="Times New Roman" panose="02020603050405020304" pitchFamily="18" charset="0"/>
              </a:rPr>
              <a:t>1</a:t>
            </a:r>
            <a:r>
              <a:rPr lang="zh-CN" altLang="zh-CN" sz="1800" dirty="0">
                <a:effectLst/>
                <a:latin typeface="+mn-ea"/>
                <a:cs typeface="Times New Roman" panose="02020603050405020304" pitchFamily="18" charset="0"/>
              </a:rPr>
              <a:t>项，力争入选国家自然科学基金优秀青年基金项目或者其他国家级重点人才支持计划，从校外争取到科技计划项目科研经费不少于</a:t>
            </a:r>
            <a:r>
              <a:rPr lang="en-US" altLang="zh-CN" sz="1800" dirty="0">
                <a:effectLst/>
                <a:latin typeface="+mn-ea"/>
                <a:cs typeface="Times New Roman" panose="02020603050405020304" pitchFamily="18" charset="0"/>
              </a:rPr>
              <a:t>200</a:t>
            </a:r>
            <a:r>
              <a:rPr lang="zh-CN" altLang="zh-CN" sz="1800" dirty="0">
                <a:effectLst/>
                <a:latin typeface="+mn-ea"/>
                <a:cs typeface="Times New Roman" panose="02020603050405020304" pitchFamily="18" charset="0"/>
              </a:rPr>
              <a:t>万元；</a:t>
            </a:r>
            <a:endParaRPr lang="en-US" altLang="zh-CN" sz="1800" dirty="0">
              <a:effectLst/>
              <a:latin typeface="+mn-ea"/>
              <a:cs typeface="Times New Roman" panose="02020603050405020304" pitchFamily="18" charset="0"/>
            </a:endParaRPr>
          </a:p>
          <a:p>
            <a:pPr marL="342900" lvl="0" indent="-342900" algn="just">
              <a:buFont typeface="+mj-lt"/>
              <a:buAutoNum type="arabicPeriod"/>
            </a:pPr>
            <a:endParaRPr lang="en-US" altLang="zh-CN" dirty="0">
              <a:latin typeface="+mn-ea"/>
              <a:cs typeface="Times New Roman" panose="02020603050405020304" pitchFamily="18" charset="0"/>
            </a:endParaRPr>
          </a:p>
          <a:p>
            <a:pPr marL="342900" lvl="0" indent="-342900" algn="just">
              <a:buFont typeface="+mj-lt"/>
              <a:buAutoNum type="arabicPeriod"/>
            </a:pPr>
            <a:r>
              <a:rPr lang="zh-CN" altLang="zh-CN" sz="1800" dirty="0">
                <a:effectLst/>
                <a:latin typeface="+mn-ea"/>
                <a:cs typeface="Times New Roman" panose="02020603050405020304" pitchFamily="18" charset="0"/>
              </a:rPr>
              <a:t>以第一作者或通讯作者，西北农林科技大学为第一单位发表</a:t>
            </a:r>
            <a:r>
              <a:rPr lang="en-US" altLang="zh-CN" sz="1800" dirty="0">
                <a:effectLst/>
                <a:latin typeface="+mn-ea"/>
                <a:cs typeface="Times New Roman" panose="02020603050405020304" pitchFamily="18" charset="0"/>
              </a:rPr>
              <a:t>SCI</a:t>
            </a:r>
            <a:r>
              <a:rPr lang="zh-CN" altLang="zh-CN" sz="1800" dirty="0">
                <a:effectLst/>
                <a:latin typeface="+mn-ea"/>
                <a:cs typeface="Times New Roman" panose="02020603050405020304" pitchFamily="18" charset="0"/>
              </a:rPr>
              <a:t>论文</a:t>
            </a:r>
            <a:r>
              <a:rPr lang="en-US" altLang="zh-CN" sz="1800" dirty="0">
                <a:effectLst/>
                <a:latin typeface="+mn-ea"/>
                <a:cs typeface="Times New Roman" panose="02020603050405020304" pitchFamily="18" charset="0"/>
              </a:rPr>
              <a:t>8</a:t>
            </a:r>
            <a:r>
              <a:rPr lang="zh-CN" altLang="zh-CN" sz="1800" dirty="0">
                <a:effectLst/>
                <a:latin typeface="+mn-ea"/>
                <a:cs typeface="Times New Roman" panose="02020603050405020304" pitchFamily="18" charset="0"/>
              </a:rPr>
              <a:t>篇，其中影响因子为</a:t>
            </a:r>
            <a:r>
              <a:rPr lang="en-US" altLang="zh-CN" sz="1800" dirty="0">
                <a:effectLst/>
                <a:latin typeface="+mn-ea"/>
                <a:cs typeface="Times New Roman" panose="02020603050405020304" pitchFamily="18" charset="0"/>
              </a:rPr>
              <a:t>10</a:t>
            </a:r>
            <a:r>
              <a:rPr lang="zh-CN" altLang="zh-CN" sz="1800" dirty="0">
                <a:effectLst/>
                <a:latin typeface="+mn-ea"/>
                <a:cs typeface="Times New Roman" panose="02020603050405020304" pitchFamily="18" charset="0"/>
              </a:rPr>
              <a:t>左右的</a:t>
            </a:r>
            <a:r>
              <a:rPr lang="en-US" altLang="zh-CN" sz="1800" dirty="0">
                <a:effectLst/>
                <a:latin typeface="+mn-ea"/>
                <a:cs typeface="Times New Roman" panose="02020603050405020304" pitchFamily="18" charset="0"/>
              </a:rPr>
              <a:t>2</a:t>
            </a:r>
            <a:r>
              <a:rPr lang="zh-CN" altLang="zh-CN" sz="1800" dirty="0">
                <a:effectLst/>
                <a:latin typeface="+mn-ea"/>
                <a:cs typeface="Times New Roman" panose="02020603050405020304" pitchFamily="18" charset="0"/>
              </a:rPr>
              <a:t>篇或者本领域</a:t>
            </a:r>
            <a:r>
              <a:rPr lang="en-US" altLang="zh-CN" sz="1800" dirty="0">
                <a:effectLst/>
                <a:latin typeface="+mn-ea"/>
                <a:cs typeface="Times New Roman" panose="02020603050405020304" pitchFamily="18" charset="0"/>
              </a:rPr>
              <a:t>1</a:t>
            </a:r>
            <a:r>
              <a:rPr lang="zh-CN" altLang="zh-CN" sz="1800" dirty="0">
                <a:effectLst/>
                <a:latin typeface="+mn-ea"/>
                <a:cs typeface="Times New Roman" panose="02020603050405020304" pitchFamily="18" charset="0"/>
              </a:rPr>
              <a:t>区论文</a:t>
            </a:r>
            <a:r>
              <a:rPr lang="en-US" altLang="zh-CN" sz="1800" dirty="0">
                <a:effectLst/>
                <a:latin typeface="+mn-ea"/>
                <a:cs typeface="Times New Roman" panose="02020603050405020304" pitchFamily="18" charset="0"/>
              </a:rPr>
              <a:t>4</a:t>
            </a:r>
            <a:r>
              <a:rPr lang="zh-CN" altLang="zh-CN" sz="1800" dirty="0">
                <a:effectLst/>
                <a:latin typeface="+mn-ea"/>
                <a:cs typeface="Times New Roman" panose="02020603050405020304" pitchFamily="18" charset="0"/>
              </a:rPr>
              <a:t>篇，并通过分子育种技术获得西瓜新种质。</a:t>
            </a:r>
            <a:endParaRPr lang="zh-CN" altLang="en-US" dirty="0">
              <a:latin typeface="+mn-ea"/>
            </a:endParaRPr>
          </a:p>
        </p:txBody>
      </p:sp>
    </p:spTree>
    <p:extLst>
      <p:ext uri="{BB962C8B-B14F-4D97-AF65-F5344CB8AC3E}">
        <p14:creationId xmlns:p14="http://schemas.microsoft.com/office/powerpoint/2010/main" val="2688841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5000"/>
            <a:ext cx="1980029" cy="400110"/>
          </a:xfrm>
          <a:prstGeom prst="rect">
            <a:avLst/>
          </a:prstGeom>
          <a:noFill/>
        </p:spPr>
        <p:txBody>
          <a:bodyPr wrap="none" rtlCol="0">
            <a:spAutoFit/>
          </a:bodyPr>
          <a:lstStyle/>
          <a:p>
            <a:r>
              <a:rPr lang="zh-CN" altLang="en-US" sz="2000" b="1" dirty="0"/>
              <a:t>预期学术成果：</a:t>
            </a:r>
          </a:p>
        </p:txBody>
      </p:sp>
      <p:sp>
        <p:nvSpPr>
          <p:cNvPr id="4" name="文本框 3">
            <a:extLst>
              <a:ext uri="{FF2B5EF4-FFF2-40B4-BE49-F238E27FC236}">
                <a16:creationId xmlns:a16="http://schemas.microsoft.com/office/drawing/2014/main" id="{4A27CA36-CE8B-44CE-85A1-6B379C1F96E0}"/>
              </a:ext>
            </a:extLst>
          </p:cNvPr>
          <p:cNvSpPr txBox="1"/>
          <p:nvPr/>
        </p:nvSpPr>
        <p:spPr>
          <a:xfrm>
            <a:off x="1887792" y="2152527"/>
            <a:ext cx="6181216" cy="1938992"/>
          </a:xfrm>
          <a:prstGeom prst="rect">
            <a:avLst/>
          </a:prstGeom>
          <a:noFill/>
        </p:spPr>
        <p:txBody>
          <a:bodyPr wrap="square" rtlCol="0">
            <a:spAutoFit/>
          </a:bodyPr>
          <a:lstStyle/>
          <a:p>
            <a:pPr marL="342900" lvl="0" indent="-342900" algn="just">
              <a:buFont typeface="+mj-lt"/>
              <a:buAutoNum type="arabicPeriod"/>
            </a:pPr>
            <a:r>
              <a:rPr lang="zh-CN" altLang="zh-CN" sz="2000" b="1" kern="100" dirty="0">
                <a:effectLst/>
                <a:latin typeface="+mn-ea"/>
              </a:rPr>
              <a:t>发表</a:t>
            </a:r>
            <a:r>
              <a:rPr lang="en-US" altLang="zh-CN" sz="2000" b="1" kern="100" dirty="0">
                <a:effectLst/>
                <a:latin typeface="+mn-ea"/>
                <a:cs typeface="Times New Roman" panose="02020603050405020304" pitchFamily="18" charset="0"/>
              </a:rPr>
              <a:t>SCI</a:t>
            </a:r>
            <a:r>
              <a:rPr lang="zh-CN" altLang="zh-CN" sz="2000" b="1" kern="100" dirty="0">
                <a:effectLst/>
                <a:latin typeface="+mn-ea"/>
              </a:rPr>
              <a:t>论文</a:t>
            </a:r>
            <a:r>
              <a:rPr lang="en-US" altLang="zh-CN" sz="2000" b="1" kern="100" dirty="0">
                <a:effectLst/>
                <a:latin typeface="+mn-ea"/>
                <a:cs typeface="Times New Roman" panose="02020603050405020304" pitchFamily="18" charset="0"/>
              </a:rPr>
              <a:t>5-6</a:t>
            </a:r>
            <a:r>
              <a:rPr lang="zh-CN" altLang="zh-CN" sz="2000" b="1" kern="100" dirty="0">
                <a:effectLst/>
                <a:latin typeface="+mn-ea"/>
              </a:rPr>
              <a:t>篇；</a:t>
            </a:r>
            <a:endParaRPr lang="en-US" altLang="zh-CN" sz="2000" b="1" kern="100" dirty="0">
              <a:effectLst/>
              <a:latin typeface="+mn-ea"/>
            </a:endParaRPr>
          </a:p>
          <a:p>
            <a:pPr marL="342900" lvl="0" indent="-342900" algn="just">
              <a:buFont typeface="+mj-lt"/>
              <a:buAutoNum type="arabicPeriod"/>
            </a:pPr>
            <a:endParaRPr lang="zh-CN" altLang="zh-CN" sz="2000" b="1" kern="100" dirty="0">
              <a:effectLst/>
              <a:latin typeface="+mn-ea"/>
            </a:endParaRPr>
          </a:p>
          <a:p>
            <a:pPr marL="342900" lvl="0" indent="-342900" algn="just">
              <a:buFont typeface="+mj-lt"/>
              <a:buAutoNum type="arabicPeriod"/>
            </a:pPr>
            <a:r>
              <a:rPr lang="zh-CN" altLang="zh-CN" sz="2000" b="1" kern="100" dirty="0">
                <a:effectLst/>
                <a:latin typeface="+mn-ea"/>
              </a:rPr>
              <a:t>申请专利</a:t>
            </a:r>
            <a:r>
              <a:rPr lang="en-US" altLang="zh-CN" sz="2000" b="1" kern="100" dirty="0">
                <a:effectLst/>
                <a:latin typeface="+mn-ea"/>
                <a:cs typeface="Times New Roman" panose="02020603050405020304" pitchFamily="18" charset="0"/>
              </a:rPr>
              <a:t>1-2</a:t>
            </a:r>
            <a:r>
              <a:rPr lang="zh-CN" altLang="zh-CN" sz="2000" b="1" kern="100" dirty="0">
                <a:effectLst/>
                <a:latin typeface="+mn-ea"/>
              </a:rPr>
              <a:t>项；</a:t>
            </a:r>
            <a:endParaRPr lang="en-US" altLang="zh-CN" sz="2000" b="1" kern="100" dirty="0">
              <a:effectLst/>
              <a:latin typeface="+mn-ea"/>
            </a:endParaRPr>
          </a:p>
          <a:p>
            <a:pPr marL="342900" lvl="0" indent="-342900" algn="just">
              <a:buFont typeface="+mj-lt"/>
              <a:buAutoNum type="arabicPeriod"/>
            </a:pPr>
            <a:endParaRPr lang="zh-CN" altLang="zh-CN" sz="2000" b="1" kern="100" dirty="0">
              <a:effectLst/>
              <a:latin typeface="+mn-ea"/>
            </a:endParaRPr>
          </a:p>
          <a:p>
            <a:pPr marL="342900" lvl="0" indent="-342900" algn="just">
              <a:buFont typeface="+mj-lt"/>
              <a:buAutoNum type="arabicPeriod"/>
            </a:pPr>
            <a:r>
              <a:rPr lang="zh-CN" altLang="zh-CN" sz="2000" b="1" kern="100" dirty="0">
                <a:effectLst/>
                <a:latin typeface="+mn-ea"/>
              </a:rPr>
              <a:t>获批面上项目</a:t>
            </a:r>
            <a:r>
              <a:rPr lang="en-US" altLang="zh-CN" sz="2000" b="1" kern="100" dirty="0">
                <a:effectLst/>
                <a:latin typeface="+mn-ea"/>
                <a:cs typeface="Times New Roman" panose="02020603050405020304" pitchFamily="18" charset="0"/>
              </a:rPr>
              <a:t>1</a:t>
            </a:r>
            <a:r>
              <a:rPr lang="zh-CN" altLang="zh-CN" sz="2000" b="1" kern="100" dirty="0">
                <a:effectLst/>
                <a:latin typeface="+mn-ea"/>
              </a:rPr>
              <a:t>项，参与国家级别科研项目一项。</a:t>
            </a:r>
          </a:p>
          <a:p>
            <a:endParaRPr lang="zh-CN" altLang="en-US" sz="2000" b="1" dirty="0">
              <a:latin typeface="+mn-ea"/>
            </a:endParaRPr>
          </a:p>
        </p:txBody>
      </p:sp>
    </p:spTree>
    <p:extLst>
      <p:ext uri="{BB962C8B-B14F-4D97-AF65-F5344CB8AC3E}">
        <p14:creationId xmlns:p14="http://schemas.microsoft.com/office/powerpoint/2010/main" val="5028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5000"/>
            <a:ext cx="4801314" cy="400110"/>
          </a:xfrm>
          <a:prstGeom prst="rect">
            <a:avLst/>
          </a:prstGeom>
          <a:noFill/>
        </p:spPr>
        <p:txBody>
          <a:bodyPr wrap="none" rtlCol="0">
            <a:spAutoFit/>
          </a:bodyPr>
          <a:lstStyle/>
          <a:p>
            <a:r>
              <a:rPr lang="zh-CN" altLang="en-US" sz="2000" b="1" dirty="0"/>
              <a:t>存在的主要问题及需要说明的其它情况：</a:t>
            </a:r>
          </a:p>
        </p:txBody>
      </p:sp>
      <p:sp>
        <p:nvSpPr>
          <p:cNvPr id="4" name="文本框 3">
            <a:extLst>
              <a:ext uri="{FF2B5EF4-FFF2-40B4-BE49-F238E27FC236}">
                <a16:creationId xmlns:a16="http://schemas.microsoft.com/office/drawing/2014/main" id="{4A27CA36-CE8B-44CE-85A1-6B379C1F96E0}"/>
              </a:ext>
            </a:extLst>
          </p:cNvPr>
          <p:cNvSpPr txBox="1"/>
          <p:nvPr/>
        </p:nvSpPr>
        <p:spPr>
          <a:xfrm>
            <a:off x="1154097" y="2152527"/>
            <a:ext cx="6914911" cy="2862322"/>
          </a:xfrm>
          <a:prstGeom prst="rect">
            <a:avLst/>
          </a:prstGeom>
          <a:noFill/>
        </p:spPr>
        <p:txBody>
          <a:bodyPr wrap="square" rtlCol="0">
            <a:spAutoFit/>
          </a:bodyPr>
          <a:lstStyle/>
          <a:p>
            <a:pPr lvl="0" algn="just"/>
            <a:r>
              <a:rPr lang="zh-CN" altLang="en-US" sz="2000" b="1" kern="100" dirty="0">
                <a:effectLst/>
                <a:latin typeface="+mn-ea"/>
              </a:rPr>
              <a:t>主要问题在于面上项目申请，已经连续申请两年均没有获批。</a:t>
            </a:r>
            <a:endParaRPr lang="en-US" altLang="zh-CN" sz="2000" b="1" kern="100" dirty="0">
              <a:effectLst/>
              <a:latin typeface="+mn-ea"/>
            </a:endParaRPr>
          </a:p>
          <a:p>
            <a:pPr lvl="0" algn="just"/>
            <a:endParaRPr lang="en-US" altLang="zh-CN" sz="2000" b="1" kern="100" dirty="0">
              <a:latin typeface="+mn-ea"/>
            </a:endParaRPr>
          </a:p>
          <a:p>
            <a:pPr lvl="0" algn="just"/>
            <a:r>
              <a:rPr lang="zh-CN" altLang="en-US" sz="2000" b="1" kern="100" dirty="0">
                <a:effectLst/>
                <a:latin typeface="+mn-ea"/>
              </a:rPr>
              <a:t>主要原因是，对国内基金申请体系不了解，写作的时候提出的科学问题太专太细，评审专家认为风险性较大，但就目前取得的进展来看，当时提出的研究计划是合理的，按计划进行能够完成相关研究。</a:t>
            </a:r>
            <a:endParaRPr lang="en-US" altLang="zh-CN" sz="2000" b="1" kern="100" dirty="0">
              <a:effectLst/>
              <a:latin typeface="+mn-ea"/>
            </a:endParaRPr>
          </a:p>
          <a:p>
            <a:pPr lvl="0" algn="just"/>
            <a:endParaRPr lang="en-US" altLang="zh-CN" sz="2000" b="1" kern="100" dirty="0">
              <a:latin typeface="+mn-ea"/>
            </a:endParaRPr>
          </a:p>
          <a:p>
            <a:pPr lvl="0" algn="just"/>
            <a:r>
              <a:rPr lang="zh-CN" altLang="en-US" sz="2000" b="1" kern="100" dirty="0">
                <a:effectLst/>
                <a:latin typeface="+mn-ea"/>
              </a:rPr>
              <a:t>其次由于自己参加学术交流太少，对西甜瓜的科研圈子不太熟悉。这些问题在今后一定努力改正。</a:t>
            </a:r>
            <a:endParaRPr lang="zh-CN" altLang="en-US" sz="2000" b="1" dirty="0">
              <a:latin typeface="+mn-ea"/>
            </a:endParaRPr>
          </a:p>
        </p:txBody>
      </p:sp>
    </p:spTree>
    <p:extLst>
      <p:ext uri="{BB962C8B-B14F-4D97-AF65-F5344CB8AC3E}">
        <p14:creationId xmlns:p14="http://schemas.microsoft.com/office/powerpoint/2010/main" val="289465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indoor, computer, laptop&#10;&#10;Description automatically generated">
            <a:extLst>
              <a:ext uri="{FF2B5EF4-FFF2-40B4-BE49-F238E27FC236}">
                <a16:creationId xmlns:a16="http://schemas.microsoft.com/office/drawing/2014/main" id="{D1A9975B-E7CF-4FEC-A927-ED855BD52A14}"/>
              </a:ext>
            </a:extLst>
          </p:cNvPr>
          <p:cNvPicPr>
            <a:picLocks noChangeAspect="1"/>
          </p:cNvPicPr>
          <p:nvPr/>
        </p:nvPicPr>
        <p:blipFill rotWithShape="1">
          <a:blip r:embed="rId3">
            <a:extLst>
              <a:ext uri="{28A0092B-C50C-407E-A947-70E740481C1C}">
                <a14:useLocalDpi xmlns:a14="http://schemas.microsoft.com/office/drawing/2010/main" val="0"/>
              </a:ext>
            </a:extLst>
          </a:blip>
          <a:srcRect l="3171" r="66327"/>
          <a:stretch/>
        </p:blipFill>
        <p:spPr>
          <a:xfrm>
            <a:off x="0" y="0"/>
            <a:ext cx="3731491" cy="6858000"/>
          </a:xfrm>
          <a:prstGeom prst="rect">
            <a:avLst/>
          </a:prstGeom>
        </p:spPr>
      </p:pic>
      <p:sp>
        <p:nvSpPr>
          <p:cNvPr id="7" name="TextBox 6">
            <a:extLst>
              <a:ext uri="{FF2B5EF4-FFF2-40B4-BE49-F238E27FC236}">
                <a16:creationId xmlns:a16="http://schemas.microsoft.com/office/drawing/2014/main" id="{46C57896-B0BB-41F5-839F-965B985D1853}"/>
              </a:ext>
            </a:extLst>
          </p:cNvPr>
          <p:cNvSpPr txBox="1"/>
          <p:nvPr/>
        </p:nvSpPr>
        <p:spPr>
          <a:xfrm>
            <a:off x="535710" y="1182255"/>
            <a:ext cx="1479892" cy="769441"/>
          </a:xfrm>
          <a:prstGeom prst="rect">
            <a:avLst/>
          </a:prstGeom>
          <a:noFill/>
        </p:spPr>
        <p:txBody>
          <a:bodyPr wrap="none" rtlCol="0">
            <a:spAutoFit/>
          </a:bodyPr>
          <a:lstStyle/>
          <a:p>
            <a:r>
              <a:rPr lang="zh-CN" altLang="en-US" sz="4400" dirty="0">
                <a:solidFill>
                  <a:schemeClr val="bg1"/>
                </a:solidFill>
                <a:latin typeface="微软雅黑" panose="020B0503020204020204" pitchFamily="34" charset="-122"/>
                <a:ea typeface="微软雅黑" panose="020B0503020204020204" pitchFamily="34" charset="-122"/>
              </a:rPr>
              <a:t>目 录</a:t>
            </a:r>
          </a:p>
        </p:txBody>
      </p:sp>
      <p:sp>
        <p:nvSpPr>
          <p:cNvPr id="8" name="TextBox 7">
            <a:extLst>
              <a:ext uri="{FF2B5EF4-FFF2-40B4-BE49-F238E27FC236}">
                <a16:creationId xmlns:a16="http://schemas.microsoft.com/office/drawing/2014/main" id="{1234849A-55C8-4A17-8737-310800673778}"/>
              </a:ext>
            </a:extLst>
          </p:cNvPr>
          <p:cNvSpPr txBox="1"/>
          <p:nvPr/>
        </p:nvSpPr>
        <p:spPr>
          <a:xfrm>
            <a:off x="1529714" y="2418500"/>
            <a:ext cx="1617751" cy="523220"/>
          </a:xfrm>
          <a:prstGeom prst="rect">
            <a:avLst/>
          </a:prstGeom>
          <a:noFill/>
        </p:spPr>
        <p:txBody>
          <a:bodyPr wrap="none" rtlCol="0">
            <a:spAutoFit/>
          </a:bodyPr>
          <a:lstStyle/>
          <a:p>
            <a:r>
              <a:rPr lang="en-US" altLang="zh-CN" sz="2800" dirty="0">
                <a:solidFill>
                  <a:schemeClr val="bg1"/>
                </a:solidFill>
                <a:latin typeface="Apple Chancery" panose="03020702040506060504" pitchFamily="66" charset="0"/>
              </a:rPr>
              <a:t>C</a:t>
            </a:r>
            <a:r>
              <a:rPr lang="en-US" altLang="zh-CN" dirty="0">
                <a:solidFill>
                  <a:schemeClr val="bg1"/>
                </a:solidFill>
                <a:latin typeface="Apple Chancery" panose="03020702040506060504" pitchFamily="66" charset="0"/>
              </a:rPr>
              <a:t>ONTENTS</a:t>
            </a:r>
            <a:endParaRPr lang="zh-CN" altLang="en-US" dirty="0">
              <a:solidFill>
                <a:schemeClr val="bg1"/>
              </a:solidFill>
              <a:latin typeface="Apple Chancery" panose="03020702040506060504" pitchFamily="66" charset="0"/>
            </a:endParaRPr>
          </a:p>
        </p:txBody>
      </p:sp>
      <p:sp>
        <p:nvSpPr>
          <p:cNvPr id="9" name="Rectangle: Rounded Corners 8">
            <a:extLst>
              <a:ext uri="{FF2B5EF4-FFF2-40B4-BE49-F238E27FC236}">
                <a16:creationId xmlns:a16="http://schemas.microsoft.com/office/drawing/2014/main" id="{BFFD1587-20D8-41E1-8427-9150BE509691}"/>
              </a:ext>
            </a:extLst>
          </p:cNvPr>
          <p:cNvSpPr/>
          <p:nvPr/>
        </p:nvSpPr>
        <p:spPr>
          <a:xfrm>
            <a:off x="4402318" y="1772244"/>
            <a:ext cx="3940403" cy="490194"/>
          </a:xfrm>
          <a:prstGeom prst="round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微软雅黑" panose="020B0503020204020204" pitchFamily="34" charset="-122"/>
                <a:ea typeface="微软雅黑" panose="020B0503020204020204" pitchFamily="34" charset="-122"/>
              </a:rPr>
              <a:t>一</a:t>
            </a:r>
          </a:p>
        </p:txBody>
      </p:sp>
      <p:sp>
        <p:nvSpPr>
          <p:cNvPr id="10" name="Rectangle 9">
            <a:extLst>
              <a:ext uri="{FF2B5EF4-FFF2-40B4-BE49-F238E27FC236}">
                <a16:creationId xmlns:a16="http://schemas.microsoft.com/office/drawing/2014/main" id="{1B24228D-9A58-4A0A-98D2-071F328DAFB3}"/>
              </a:ext>
            </a:extLst>
          </p:cNvPr>
          <p:cNvSpPr/>
          <p:nvPr/>
        </p:nvSpPr>
        <p:spPr>
          <a:xfrm>
            <a:off x="4892511" y="1772243"/>
            <a:ext cx="3308809" cy="4999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思想政治</a:t>
            </a:r>
          </a:p>
        </p:txBody>
      </p:sp>
      <p:sp>
        <p:nvSpPr>
          <p:cNvPr id="13" name="Rectangle: Rounded Corners 12">
            <a:extLst>
              <a:ext uri="{FF2B5EF4-FFF2-40B4-BE49-F238E27FC236}">
                <a16:creationId xmlns:a16="http://schemas.microsoft.com/office/drawing/2014/main" id="{AB7ADEA2-DDD8-43FC-9BAC-D4B3A0BF6C82}"/>
              </a:ext>
            </a:extLst>
          </p:cNvPr>
          <p:cNvSpPr/>
          <p:nvPr/>
        </p:nvSpPr>
        <p:spPr>
          <a:xfrm>
            <a:off x="4413314" y="2584514"/>
            <a:ext cx="3940403" cy="490194"/>
          </a:xfrm>
          <a:prstGeom prst="round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微软雅黑" panose="020B0503020204020204" pitchFamily="34" charset="-122"/>
                <a:ea typeface="微软雅黑" panose="020B0503020204020204" pitchFamily="34" charset="-122"/>
              </a:rPr>
              <a:t>二</a:t>
            </a:r>
          </a:p>
        </p:txBody>
      </p:sp>
      <p:sp>
        <p:nvSpPr>
          <p:cNvPr id="14" name="Rectangle 13">
            <a:extLst>
              <a:ext uri="{FF2B5EF4-FFF2-40B4-BE49-F238E27FC236}">
                <a16:creationId xmlns:a16="http://schemas.microsoft.com/office/drawing/2014/main" id="{B5F7C11F-A80F-42A2-94B2-A4AD83A496F5}"/>
              </a:ext>
            </a:extLst>
          </p:cNvPr>
          <p:cNvSpPr/>
          <p:nvPr/>
        </p:nvSpPr>
        <p:spPr>
          <a:xfrm>
            <a:off x="4903507" y="2584513"/>
            <a:ext cx="3308809" cy="5004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师德师风方面表现</a:t>
            </a:r>
          </a:p>
        </p:txBody>
      </p:sp>
      <p:sp>
        <p:nvSpPr>
          <p:cNvPr id="15" name="Rectangle: Rounded Corners 14">
            <a:extLst>
              <a:ext uri="{FF2B5EF4-FFF2-40B4-BE49-F238E27FC236}">
                <a16:creationId xmlns:a16="http://schemas.microsoft.com/office/drawing/2014/main" id="{4A1D45AC-7C00-4BA5-A773-93462F27F298}"/>
              </a:ext>
            </a:extLst>
          </p:cNvPr>
          <p:cNvSpPr/>
          <p:nvPr/>
        </p:nvSpPr>
        <p:spPr>
          <a:xfrm>
            <a:off x="4402318" y="3403079"/>
            <a:ext cx="3940403" cy="490194"/>
          </a:xfrm>
          <a:prstGeom prst="round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微软雅黑" panose="020B0503020204020204" pitchFamily="34" charset="-122"/>
                <a:ea typeface="微软雅黑" panose="020B0503020204020204" pitchFamily="34" charset="-122"/>
              </a:rPr>
              <a:t>三</a:t>
            </a:r>
          </a:p>
        </p:txBody>
      </p:sp>
      <p:sp>
        <p:nvSpPr>
          <p:cNvPr id="16" name="Rectangle 15">
            <a:extLst>
              <a:ext uri="{FF2B5EF4-FFF2-40B4-BE49-F238E27FC236}">
                <a16:creationId xmlns:a16="http://schemas.microsoft.com/office/drawing/2014/main" id="{DBBAFEFA-F3DD-4532-B07A-CB12E5A47D07}"/>
              </a:ext>
            </a:extLst>
          </p:cNvPr>
          <p:cNvSpPr/>
          <p:nvPr/>
        </p:nvSpPr>
        <p:spPr>
          <a:xfrm>
            <a:off x="4892511" y="3403078"/>
            <a:ext cx="3308809" cy="503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履行岗位职责情况</a:t>
            </a:r>
          </a:p>
        </p:txBody>
      </p:sp>
      <p:sp>
        <p:nvSpPr>
          <p:cNvPr id="17" name="Rectangle: Rounded Corners 16">
            <a:extLst>
              <a:ext uri="{FF2B5EF4-FFF2-40B4-BE49-F238E27FC236}">
                <a16:creationId xmlns:a16="http://schemas.microsoft.com/office/drawing/2014/main" id="{1CBE2562-A26C-446B-9A03-85C99E12F785}"/>
              </a:ext>
            </a:extLst>
          </p:cNvPr>
          <p:cNvSpPr/>
          <p:nvPr/>
        </p:nvSpPr>
        <p:spPr>
          <a:xfrm>
            <a:off x="4402318" y="4232638"/>
            <a:ext cx="3940403" cy="490194"/>
          </a:xfrm>
          <a:prstGeom prst="round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微软雅黑" panose="020B0503020204020204" pitchFamily="34" charset="-122"/>
                <a:ea typeface="微软雅黑" panose="020B0503020204020204" pitchFamily="34" charset="-122"/>
              </a:rPr>
              <a:t>四</a:t>
            </a:r>
          </a:p>
        </p:txBody>
      </p:sp>
      <p:sp>
        <p:nvSpPr>
          <p:cNvPr id="18" name="Rectangle 17">
            <a:extLst>
              <a:ext uri="{FF2B5EF4-FFF2-40B4-BE49-F238E27FC236}">
                <a16:creationId xmlns:a16="http://schemas.microsoft.com/office/drawing/2014/main" id="{90FE1ED7-8671-478F-BBD9-20C8656A4225}"/>
              </a:ext>
            </a:extLst>
          </p:cNvPr>
          <p:cNvSpPr/>
          <p:nvPr/>
        </p:nvSpPr>
        <p:spPr>
          <a:xfrm>
            <a:off x="4892511" y="4232636"/>
            <a:ext cx="3308809" cy="4963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rPr>
              <a:t>    </a:t>
            </a:r>
            <a:r>
              <a:rPr lang="zh-CN" altLang="en-US" sz="2000" b="1" dirty="0">
                <a:solidFill>
                  <a:schemeClr val="tx1"/>
                </a:solidFill>
                <a:latin typeface="微软雅黑" panose="020B0503020204020204" pitchFamily="34" charset="-122"/>
                <a:ea typeface="微软雅黑" panose="020B0503020204020204" pitchFamily="34" charset="-122"/>
              </a:rPr>
              <a:t>教学和科研工作进展</a:t>
            </a:r>
          </a:p>
        </p:txBody>
      </p:sp>
      <p:sp>
        <p:nvSpPr>
          <p:cNvPr id="19" name="Rectangle: Rounded Corners 18">
            <a:extLst>
              <a:ext uri="{FF2B5EF4-FFF2-40B4-BE49-F238E27FC236}">
                <a16:creationId xmlns:a16="http://schemas.microsoft.com/office/drawing/2014/main" id="{F0D88659-5BD6-488A-B680-D6F83A4D616E}"/>
              </a:ext>
            </a:extLst>
          </p:cNvPr>
          <p:cNvSpPr/>
          <p:nvPr/>
        </p:nvSpPr>
        <p:spPr>
          <a:xfrm>
            <a:off x="4402318" y="5062195"/>
            <a:ext cx="3940403" cy="490194"/>
          </a:xfrm>
          <a:prstGeom prst="round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微软雅黑" panose="020B0503020204020204" pitchFamily="34" charset="-122"/>
                <a:ea typeface="微软雅黑" panose="020B0503020204020204" pitchFamily="34" charset="-122"/>
              </a:rPr>
              <a:t>五</a:t>
            </a:r>
          </a:p>
        </p:txBody>
      </p:sp>
      <p:sp>
        <p:nvSpPr>
          <p:cNvPr id="20" name="Rectangle 19">
            <a:extLst>
              <a:ext uri="{FF2B5EF4-FFF2-40B4-BE49-F238E27FC236}">
                <a16:creationId xmlns:a16="http://schemas.microsoft.com/office/drawing/2014/main" id="{07E701AD-01AE-44EE-91CF-805D909CEEA6}"/>
              </a:ext>
            </a:extLst>
          </p:cNvPr>
          <p:cNvSpPr/>
          <p:nvPr/>
        </p:nvSpPr>
        <p:spPr>
          <a:xfrm>
            <a:off x="4892511" y="5062193"/>
            <a:ext cx="3308809" cy="4980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人才经费使用情况</a:t>
            </a:r>
          </a:p>
        </p:txBody>
      </p:sp>
      <p:pic>
        <p:nvPicPr>
          <p:cNvPr id="21" name="Picture 20">
            <a:extLst>
              <a:ext uri="{FF2B5EF4-FFF2-40B4-BE49-F238E27FC236}">
                <a16:creationId xmlns:a16="http://schemas.microsoft.com/office/drawing/2014/main" id="{61FD878F-3AD4-46E1-9DD1-14CE96CE6E3C}"/>
              </a:ext>
            </a:extLst>
          </p:cNvPr>
          <p:cNvPicPr>
            <a:picLocks noChangeAspect="1"/>
          </p:cNvPicPr>
          <p:nvPr/>
        </p:nvPicPr>
        <p:blipFill>
          <a:blip r:embed="rId4"/>
          <a:stretch>
            <a:fillRect/>
          </a:stretch>
        </p:blipFill>
        <p:spPr>
          <a:xfrm>
            <a:off x="7781201" y="6520873"/>
            <a:ext cx="1236385" cy="207818"/>
          </a:xfrm>
          <a:prstGeom prst="rect">
            <a:avLst/>
          </a:prstGeom>
        </p:spPr>
      </p:pic>
    </p:spTree>
    <p:extLst>
      <p:ext uri="{BB962C8B-B14F-4D97-AF65-F5344CB8AC3E}">
        <p14:creationId xmlns:p14="http://schemas.microsoft.com/office/powerpoint/2010/main" val="16825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467616" cy="1569660"/>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人才经费使用情况</a:t>
            </a:r>
          </a:p>
          <a:p>
            <a:endParaRPr lang="zh-CN" altLang="en-US" sz="3200" b="1" dirty="0">
              <a:solidFill>
                <a:srgbClr val="203864"/>
              </a:solidFill>
              <a:latin typeface="微软雅黑" panose="020B0503020204020204" pitchFamily="34" charset="-122"/>
              <a:ea typeface="微软雅黑" panose="020B0503020204020204" pitchFamily="34" charset="-122"/>
            </a:endParaRP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 name="文本框 3">
            <a:extLst>
              <a:ext uri="{FF2B5EF4-FFF2-40B4-BE49-F238E27FC236}">
                <a16:creationId xmlns:a16="http://schemas.microsoft.com/office/drawing/2014/main" id="{4A27CA36-CE8B-44CE-85A1-6B379C1F96E0}"/>
              </a:ext>
            </a:extLst>
          </p:cNvPr>
          <p:cNvSpPr txBox="1"/>
          <p:nvPr/>
        </p:nvSpPr>
        <p:spPr>
          <a:xfrm>
            <a:off x="1013168" y="2280865"/>
            <a:ext cx="7117663" cy="1938992"/>
          </a:xfrm>
          <a:prstGeom prst="rect">
            <a:avLst/>
          </a:prstGeom>
          <a:noFill/>
        </p:spPr>
        <p:txBody>
          <a:bodyPr wrap="square" rtlCol="0">
            <a:spAutoFit/>
          </a:bodyPr>
          <a:lstStyle/>
          <a:p>
            <a:pPr marL="457200" indent="-457200" algn="just">
              <a:buFont typeface="+mj-lt"/>
              <a:buAutoNum type="arabicPeriod"/>
            </a:pPr>
            <a:r>
              <a:rPr lang="zh-CN" altLang="zh-CN" sz="2400" kern="100" dirty="0">
                <a:effectLst/>
                <a:latin typeface="+mn-ea"/>
              </a:rPr>
              <a:t>学校共资助</a:t>
            </a:r>
            <a:r>
              <a:rPr lang="en-US" altLang="zh-CN" sz="2400" kern="100" dirty="0">
                <a:effectLst/>
                <a:latin typeface="+mn-ea"/>
              </a:rPr>
              <a:t>200</a:t>
            </a:r>
            <a:r>
              <a:rPr lang="zh-CN" altLang="zh-CN" sz="2400" kern="100" dirty="0">
                <a:effectLst/>
                <a:latin typeface="+mn-ea"/>
              </a:rPr>
              <a:t>万元，截止</a:t>
            </a:r>
            <a:r>
              <a:rPr lang="en-US" altLang="zh-CN" sz="2400" kern="100" dirty="0">
                <a:effectLst/>
                <a:latin typeface="+mn-ea"/>
              </a:rPr>
              <a:t>2021</a:t>
            </a:r>
            <a:r>
              <a:rPr lang="zh-CN" altLang="zh-CN" sz="2400" kern="100" dirty="0">
                <a:effectLst/>
                <a:latin typeface="+mn-ea"/>
              </a:rPr>
              <a:t>年</a:t>
            </a:r>
            <a:r>
              <a:rPr lang="en-US" altLang="zh-CN" sz="2400" kern="100" dirty="0">
                <a:effectLst/>
                <a:latin typeface="+mn-ea"/>
              </a:rPr>
              <a:t>1</a:t>
            </a:r>
            <a:r>
              <a:rPr lang="zh-CN" altLang="zh-CN" sz="2400" kern="100" dirty="0">
                <a:effectLst/>
                <a:latin typeface="+mn-ea"/>
              </a:rPr>
              <a:t>月，已经使用</a:t>
            </a:r>
            <a:r>
              <a:rPr lang="en-US" altLang="zh-CN" sz="2400" kern="100" dirty="0">
                <a:effectLst/>
                <a:latin typeface="+mn-ea"/>
              </a:rPr>
              <a:t>130</a:t>
            </a:r>
            <a:r>
              <a:rPr lang="zh-CN" altLang="zh-CN" sz="2400" kern="100" dirty="0">
                <a:effectLst/>
                <a:latin typeface="+mn-ea"/>
              </a:rPr>
              <a:t>万元，结余</a:t>
            </a:r>
            <a:r>
              <a:rPr lang="en-US" altLang="zh-CN" sz="2400" kern="100" dirty="0">
                <a:effectLst/>
                <a:latin typeface="+mn-ea"/>
              </a:rPr>
              <a:t>70</a:t>
            </a:r>
            <a:r>
              <a:rPr lang="zh-CN" altLang="zh-CN" sz="2400" kern="100" dirty="0">
                <a:effectLst/>
                <a:latin typeface="+mn-ea"/>
              </a:rPr>
              <a:t>万元。</a:t>
            </a:r>
          </a:p>
          <a:p>
            <a:pPr marL="457200" lvl="0" indent="-457200" algn="just">
              <a:buFont typeface="+mj-lt"/>
              <a:buAutoNum type="arabicPeriod"/>
            </a:pPr>
            <a:endParaRPr lang="en-US" altLang="zh-CN" sz="2400" b="1" dirty="0">
              <a:latin typeface="+mn-ea"/>
            </a:endParaRPr>
          </a:p>
          <a:p>
            <a:pPr marL="457200" lvl="0" indent="-457200" algn="just">
              <a:buFont typeface="+mj-lt"/>
              <a:buAutoNum type="arabicPeriod"/>
            </a:pPr>
            <a:r>
              <a:rPr lang="zh-CN" altLang="en-US" sz="2400" kern="100" dirty="0">
                <a:latin typeface="+mn-ea"/>
              </a:rPr>
              <a:t>中组部资助</a:t>
            </a:r>
            <a:r>
              <a:rPr lang="en-US" altLang="zh-CN" sz="2400" kern="100" dirty="0">
                <a:latin typeface="+mn-ea"/>
              </a:rPr>
              <a:t>200</a:t>
            </a:r>
            <a:r>
              <a:rPr lang="zh-CN" altLang="en-US" sz="2400" kern="100" dirty="0">
                <a:latin typeface="+mn-ea"/>
              </a:rPr>
              <a:t>万元，截止</a:t>
            </a:r>
            <a:r>
              <a:rPr lang="en-US" altLang="zh-CN" sz="2400" kern="100" dirty="0">
                <a:latin typeface="+mn-ea"/>
              </a:rPr>
              <a:t>2021</a:t>
            </a:r>
            <a:r>
              <a:rPr lang="zh-CN" altLang="en-US" sz="2400" kern="100" dirty="0">
                <a:latin typeface="+mn-ea"/>
              </a:rPr>
              <a:t>年</a:t>
            </a:r>
            <a:r>
              <a:rPr lang="en-US" altLang="zh-CN" sz="2400" kern="100" dirty="0">
                <a:latin typeface="+mn-ea"/>
              </a:rPr>
              <a:t>1</a:t>
            </a:r>
            <a:r>
              <a:rPr lang="zh-CN" altLang="en-US" sz="2400" kern="100" dirty="0">
                <a:latin typeface="+mn-ea"/>
              </a:rPr>
              <a:t>月，已经使用</a:t>
            </a:r>
            <a:r>
              <a:rPr lang="en-US" altLang="zh-CN" sz="2400" kern="100" dirty="0">
                <a:latin typeface="+mn-ea"/>
              </a:rPr>
              <a:t>105</a:t>
            </a:r>
            <a:r>
              <a:rPr lang="zh-CN" altLang="en-US" sz="2400" kern="100" dirty="0">
                <a:latin typeface="+mn-ea"/>
              </a:rPr>
              <a:t>万元，结余</a:t>
            </a:r>
            <a:r>
              <a:rPr lang="en-US" altLang="zh-CN" sz="2400" kern="100" dirty="0">
                <a:latin typeface="+mn-ea"/>
              </a:rPr>
              <a:t>95</a:t>
            </a:r>
            <a:r>
              <a:rPr lang="zh-CN" altLang="en-US" sz="2400" kern="100" dirty="0">
                <a:latin typeface="+mn-ea"/>
              </a:rPr>
              <a:t>万元。</a:t>
            </a:r>
            <a:endParaRPr lang="en-US" altLang="zh-CN" sz="2400" kern="100" dirty="0">
              <a:latin typeface="+mn-ea"/>
            </a:endParaRPr>
          </a:p>
        </p:txBody>
      </p:sp>
    </p:spTree>
    <p:extLst>
      <p:ext uri="{BB962C8B-B14F-4D97-AF65-F5344CB8AC3E}">
        <p14:creationId xmlns:p14="http://schemas.microsoft.com/office/powerpoint/2010/main" val="286116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ED8DF193-A1D6-4B8B-B48E-51F8C1B6C74B}"/>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3" name="文本框 2">
            <a:extLst>
              <a:ext uri="{FF2B5EF4-FFF2-40B4-BE49-F238E27FC236}">
                <a16:creationId xmlns:a16="http://schemas.microsoft.com/office/drawing/2014/main" id="{8901FE18-67B9-400B-9CB4-A75D2E970456}"/>
              </a:ext>
            </a:extLst>
          </p:cNvPr>
          <p:cNvSpPr txBox="1"/>
          <p:nvPr/>
        </p:nvSpPr>
        <p:spPr>
          <a:xfrm>
            <a:off x="775854" y="1225000"/>
            <a:ext cx="4339650" cy="369332"/>
          </a:xfrm>
          <a:prstGeom prst="rect">
            <a:avLst/>
          </a:prstGeom>
          <a:noFill/>
        </p:spPr>
        <p:txBody>
          <a:bodyPr wrap="none" rtlCol="0">
            <a:spAutoFit/>
          </a:bodyPr>
          <a:lstStyle/>
          <a:p>
            <a:r>
              <a:rPr lang="zh-CN" altLang="en-US" dirty="0"/>
              <a:t>存在的主要问题及需要说明的其它情况：</a:t>
            </a:r>
          </a:p>
        </p:txBody>
      </p:sp>
      <p:sp>
        <p:nvSpPr>
          <p:cNvPr id="4" name="文本框 3">
            <a:extLst>
              <a:ext uri="{FF2B5EF4-FFF2-40B4-BE49-F238E27FC236}">
                <a16:creationId xmlns:a16="http://schemas.microsoft.com/office/drawing/2014/main" id="{4A27CA36-CE8B-44CE-85A1-6B379C1F96E0}"/>
              </a:ext>
            </a:extLst>
          </p:cNvPr>
          <p:cNvSpPr txBox="1"/>
          <p:nvPr/>
        </p:nvSpPr>
        <p:spPr>
          <a:xfrm>
            <a:off x="1105667" y="2203353"/>
            <a:ext cx="6932666" cy="2862322"/>
          </a:xfrm>
          <a:prstGeom prst="rect">
            <a:avLst/>
          </a:prstGeom>
          <a:noFill/>
        </p:spPr>
        <p:txBody>
          <a:bodyPr wrap="square" rtlCol="0">
            <a:spAutoFit/>
          </a:bodyPr>
          <a:lstStyle/>
          <a:p>
            <a:pPr lvl="0" algn="just"/>
            <a:r>
              <a:rPr lang="zh-CN" altLang="en-US" sz="2000" b="1" kern="100" dirty="0">
                <a:effectLst/>
                <a:latin typeface="+mn-ea"/>
              </a:rPr>
              <a:t>主要问题在于面上项目申请，已经连续申请两年均没有获批。</a:t>
            </a:r>
            <a:endParaRPr lang="en-US" altLang="zh-CN" sz="2000" b="1" kern="100" dirty="0">
              <a:effectLst/>
              <a:latin typeface="+mn-ea"/>
            </a:endParaRPr>
          </a:p>
          <a:p>
            <a:pPr lvl="0" algn="just"/>
            <a:endParaRPr lang="en-US" altLang="zh-CN" sz="2000" b="1" kern="100" dirty="0">
              <a:latin typeface="+mn-ea"/>
            </a:endParaRPr>
          </a:p>
          <a:p>
            <a:pPr lvl="0" algn="just"/>
            <a:r>
              <a:rPr lang="zh-CN" altLang="en-US" sz="2000" b="1" kern="100" dirty="0">
                <a:effectLst/>
                <a:latin typeface="+mn-ea"/>
              </a:rPr>
              <a:t>主要原因是，对国内基金申请体系不了解，写作的时候提出的科学问题太专太细，评审专家认为风险性较大，但就目前取得的进展来看，当时提出的研究计划是合理的，按计划进行能够完成相关研究。</a:t>
            </a:r>
            <a:endParaRPr lang="en-US" altLang="zh-CN" sz="2000" b="1" kern="100" dirty="0">
              <a:effectLst/>
              <a:latin typeface="+mn-ea"/>
            </a:endParaRPr>
          </a:p>
          <a:p>
            <a:pPr lvl="0" algn="just"/>
            <a:endParaRPr lang="en-US" altLang="zh-CN" sz="2000" b="1" kern="100" dirty="0">
              <a:latin typeface="+mn-ea"/>
            </a:endParaRPr>
          </a:p>
          <a:p>
            <a:pPr lvl="0" algn="just"/>
            <a:r>
              <a:rPr lang="zh-CN" altLang="en-US" sz="2000" b="1" kern="100" dirty="0">
                <a:effectLst/>
                <a:latin typeface="+mn-ea"/>
              </a:rPr>
              <a:t>其次由于自己参加学术交流太少，对西甜瓜的科研圈子不太熟悉。这些问题在今后一定努力改正。</a:t>
            </a:r>
            <a:endParaRPr lang="zh-CN" altLang="en-US" sz="2000" b="1" dirty="0">
              <a:latin typeface="+mn-ea"/>
            </a:endParaRPr>
          </a:p>
        </p:txBody>
      </p:sp>
      <p:pic>
        <p:nvPicPr>
          <p:cNvPr id="11" name="Picture 16" descr="A picture containing sitting, indoor, computer, laptop&#10;&#10;Description automatically generated">
            <a:extLst>
              <a:ext uri="{FF2B5EF4-FFF2-40B4-BE49-F238E27FC236}">
                <a16:creationId xmlns:a16="http://schemas.microsoft.com/office/drawing/2014/main" id="{7C10C111-2874-435D-96A0-84512C2AC574}"/>
              </a:ext>
            </a:extLst>
          </p:cNvPr>
          <p:cNvPicPr>
            <a:picLocks noChangeAspect="1"/>
          </p:cNvPicPr>
          <p:nvPr/>
        </p:nvPicPr>
        <p:blipFill rotWithShape="1">
          <a:blip r:embed="rId3">
            <a:extLst>
              <a:ext uri="{28A0092B-C50C-407E-A947-70E740481C1C}">
                <a14:useLocalDpi xmlns:a14="http://schemas.microsoft.com/office/drawing/2010/main" val="0"/>
              </a:ext>
            </a:extLst>
          </a:blip>
          <a:srcRect r="25253"/>
          <a:stretch/>
        </p:blipFill>
        <p:spPr>
          <a:xfrm>
            <a:off x="-1" y="0"/>
            <a:ext cx="9144001" cy="6858000"/>
          </a:xfrm>
          <a:prstGeom prst="rect">
            <a:avLst/>
          </a:prstGeom>
        </p:spPr>
      </p:pic>
      <p:sp>
        <p:nvSpPr>
          <p:cNvPr id="6" name="文本框 5">
            <a:extLst>
              <a:ext uri="{FF2B5EF4-FFF2-40B4-BE49-F238E27FC236}">
                <a16:creationId xmlns:a16="http://schemas.microsoft.com/office/drawing/2014/main" id="{5035454F-0FE6-4C69-9313-8BC04C6990E8}"/>
              </a:ext>
            </a:extLst>
          </p:cNvPr>
          <p:cNvSpPr txBox="1"/>
          <p:nvPr/>
        </p:nvSpPr>
        <p:spPr>
          <a:xfrm>
            <a:off x="3633280" y="2467839"/>
            <a:ext cx="1877437" cy="1107996"/>
          </a:xfrm>
          <a:prstGeom prst="rect">
            <a:avLst/>
          </a:prstGeom>
          <a:noFill/>
        </p:spPr>
        <p:txBody>
          <a:bodyPr wrap="none" rtlCol="0">
            <a:spAutoFit/>
          </a:bodyPr>
          <a:lstStyle/>
          <a:p>
            <a:r>
              <a:rPr lang="zh-CN" altLang="en-US" sz="6600" b="1" dirty="0">
                <a:solidFill>
                  <a:schemeClr val="bg1"/>
                </a:solidFill>
              </a:rPr>
              <a:t>谢谢</a:t>
            </a:r>
          </a:p>
        </p:txBody>
      </p:sp>
    </p:spTree>
    <p:extLst>
      <p:ext uri="{BB962C8B-B14F-4D97-AF65-F5344CB8AC3E}">
        <p14:creationId xmlns:p14="http://schemas.microsoft.com/office/powerpoint/2010/main" val="151948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1826141"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思想政治</a:t>
            </a:r>
          </a:p>
        </p:txBody>
      </p:sp>
      <p:sp>
        <p:nvSpPr>
          <p:cNvPr id="16" name="TextBox 15">
            <a:extLst>
              <a:ext uri="{FF2B5EF4-FFF2-40B4-BE49-F238E27FC236}">
                <a16:creationId xmlns:a16="http://schemas.microsoft.com/office/drawing/2014/main" id="{D37FC712-3D33-4362-B86E-F0733B12FBAA}"/>
              </a:ext>
            </a:extLst>
          </p:cNvPr>
          <p:cNvSpPr txBox="1"/>
          <p:nvPr/>
        </p:nvSpPr>
        <p:spPr>
          <a:xfrm>
            <a:off x="489527" y="2131324"/>
            <a:ext cx="8164945" cy="1601977"/>
          </a:xfrm>
          <a:prstGeom prst="rect">
            <a:avLst/>
          </a:prstGeom>
          <a:noFill/>
          <a:ln w="28575">
            <a:solidFill>
              <a:srgbClr val="203864"/>
            </a:solidFill>
          </a:ln>
        </p:spPr>
        <p:txBody>
          <a:bodyPr wrap="square" rtlCol="0">
            <a:spAutoFit/>
          </a:bodyPr>
          <a:lstStyle/>
          <a:p>
            <a:pPr>
              <a:lnSpc>
                <a:spcPts val="3000"/>
              </a:lnSpc>
            </a:pPr>
            <a:r>
              <a:rPr lang="zh-CN" altLang="en-US" sz="2000" dirty="0"/>
              <a:t>本人一贯拥护中国共产党的领导</a:t>
            </a:r>
            <a:r>
              <a:rPr lang="en-US" altLang="zh-CN" sz="2000" dirty="0"/>
              <a:t>,</a:t>
            </a:r>
            <a:r>
              <a:rPr lang="zh-CN" altLang="en-US" sz="2000" dirty="0"/>
              <a:t>认真贯彻执行党的路线</a:t>
            </a:r>
            <a:r>
              <a:rPr lang="en-US" altLang="zh-CN" sz="2000" dirty="0"/>
              <a:t>,</a:t>
            </a:r>
            <a:r>
              <a:rPr lang="zh-CN" altLang="en-US" sz="2000" dirty="0"/>
              <a:t>方针</a:t>
            </a:r>
            <a:r>
              <a:rPr lang="en-US" altLang="zh-CN" sz="2000" dirty="0"/>
              <a:t>,</a:t>
            </a:r>
            <a:r>
              <a:rPr lang="zh-CN" altLang="en-US" sz="2000" dirty="0"/>
              <a:t>政策</a:t>
            </a:r>
            <a:r>
              <a:rPr lang="en-US" altLang="zh-CN" sz="2000" dirty="0"/>
              <a:t>,</a:t>
            </a:r>
            <a:r>
              <a:rPr lang="zh-CN" altLang="en-US" sz="2000" dirty="0"/>
              <a:t>讲政治</a:t>
            </a:r>
            <a:r>
              <a:rPr lang="en-US" altLang="zh-CN" sz="2000" dirty="0"/>
              <a:t>,</a:t>
            </a:r>
            <a:r>
              <a:rPr lang="zh-CN" altLang="en-US" sz="2000" dirty="0"/>
              <a:t>顾大局</a:t>
            </a:r>
            <a:r>
              <a:rPr lang="en-US" altLang="zh-CN" sz="2000" dirty="0"/>
              <a:t>,</a:t>
            </a:r>
            <a:r>
              <a:rPr lang="zh-CN" altLang="en-US" sz="2000" dirty="0"/>
              <a:t>坚持学习党的理论</a:t>
            </a:r>
            <a:r>
              <a:rPr lang="en-US" altLang="zh-CN" sz="2000" dirty="0"/>
              <a:t>,</a:t>
            </a:r>
            <a:r>
              <a:rPr lang="zh-CN" altLang="en-US" sz="2000" dirty="0"/>
              <a:t>不断提高政治理论水平和履行岗位职责的能力</a:t>
            </a:r>
            <a:r>
              <a:rPr lang="en-US" altLang="zh-CN" sz="2000" dirty="0"/>
              <a:t>,</a:t>
            </a:r>
            <a:r>
              <a:rPr lang="zh-CN" altLang="en-US" sz="2000" dirty="0"/>
              <a:t>保持思想上的先进性</a:t>
            </a:r>
            <a:r>
              <a:rPr lang="en-US" altLang="zh-CN" sz="2000" dirty="0"/>
              <a:t>,</a:t>
            </a:r>
            <a:r>
              <a:rPr lang="zh-CN" altLang="en-US" sz="2000" dirty="0"/>
              <a:t>政治上的坚定性。遵守国家法律法规和学校的规章制度，高标准、严要求、身体力行、以身作则。</a:t>
            </a:r>
            <a:endParaRPr lang="zh-CN" altLang="en-US" sz="2000" dirty="0">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DE886002-F1A4-4A58-BB29-86D6D48DC82C}"/>
              </a:ext>
            </a:extLst>
          </p:cNvPr>
          <p:cNvPicPr>
            <a:picLocks noChangeAspect="1"/>
          </p:cNvPicPr>
          <p:nvPr/>
        </p:nvPicPr>
        <p:blipFill>
          <a:blip r:embed="rId2"/>
          <a:stretch>
            <a:fillRect/>
          </a:stretch>
        </p:blipFill>
        <p:spPr>
          <a:xfrm>
            <a:off x="7781201" y="6520873"/>
            <a:ext cx="1236385" cy="207818"/>
          </a:xfrm>
          <a:prstGeom prst="rect">
            <a:avLst/>
          </a:prstGeom>
        </p:spPr>
      </p:pic>
    </p:spTree>
    <p:extLst>
      <p:ext uri="{BB962C8B-B14F-4D97-AF65-F5344CB8AC3E}">
        <p14:creationId xmlns:p14="http://schemas.microsoft.com/office/powerpoint/2010/main" val="305267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467616"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师德师风方面表现</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D37FC712-3D33-4362-B86E-F0733B12FBAA}"/>
              </a:ext>
            </a:extLst>
          </p:cNvPr>
          <p:cNvSpPr txBox="1"/>
          <p:nvPr/>
        </p:nvSpPr>
        <p:spPr>
          <a:xfrm>
            <a:off x="688109" y="2209108"/>
            <a:ext cx="7823199" cy="1631216"/>
          </a:xfrm>
          <a:prstGeom prst="rect">
            <a:avLst/>
          </a:prstGeom>
          <a:noFill/>
        </p:spPr>
        <p:txBody>
          <a:bodyPr wrap="square" rtlCol="0">
            <a:spAutoFit/>
          </a:bodyPr>
          <a:lstStyle/>
          <a:p>
            <a:pPr>
              <a:spcBef>
                <a:spcPts val="250"/>
              </a:spcBef>
              <a:spcAft>
                <a:spcPts val="250"/>
              </a:spcAft>
            </a:pPr>
            <a:r>
              <a:rPr lang="zh-CN" altLang="en-US" sz="2000" dirty="0"/>
              <a:t>三年来我一直坚持进行品德修养的学习，提高自身的思想觉悟，形成自身正确的人生观价值观。作为一名有仁爱之心的教师，热爱自己的事业，有一份乐于付出的执着。在教育学生过程中，不仅把传授知识作为己任，同时也努力帮助学生树立正确的人生观和道德观，努力培养新型的为社会所需的农科人才。</a:t>
            </a:r>
            <a:endParaRPr lang="zh-CN" altLang="en-US" sz="2000" dirty="0">
              <a:latin typeface="微软雅黑" panose="020B0503020204020204" pitchFamily="34" charset="-122"/>
              <a:ea typeface="微软雅黑" panose="020B0503020204020204" pitchFamily="34" charset="-122"/>
            </a:endParaRPr>
          </a:p>
        </p:txBody>
      </p:sp>
      <p:sp>
        <p:nvSpPr>
          <p:cNvPr id="18" name="Rectangle 17">
            <a:extLst>
              <a:ext uri="{FF2B5EF4-FFF2-40B4-BE49-F238E27FC236}">
                <a16:creationId xmlns:a16="http://schemas.microsoft.com/office/drawing/2014/main" id="{04ACD251-BCDD-4E28-BFA7-F45B81EFD7C1}"/>
              </a:ext>
            </a:extLst>
          </p:cNvPr>
          <p:cNvSpPr/>
          <p:nvPr/>
        </p:nvSpPr>
        <p:spPr>
          <a:xfrm>
            <a:off x="558799" y="2079803"/>
            <a:ext cx="8183418" cy="1826370"/>
          </a:xfrm>
          <a:prstGeom prst="rect">
            <a:avLst/>
          </a:prstGeom>
          <a:no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id="{A8610F1C-0970-4BE9-88E6-3F1498C74B93}"/>
              </a:ext>
            </a:extLst>
          </p:cNvPr>
          <p:cNvPicPr>
            <a:picLocks noChangeAspect="1"/>
          </p:cNvPicPr>
          <p:nvPr/>
        </p:nvPicPr>
        <p:blipFill>
          <a:blip r:embed="rId2"/>
          <a:stretch>
            <a:fillRect/>
          </a:stretch>
        </p:blipFill>
        <p:spPr>
          <a:xfrm>
            <a:off x="7781201" y="6520873"/>
            <a:ext cx="1236385" cy="207818"/>
          </a:xfrm>
          <a:prstGeom prst="rect">
            <a:avLst/>
          </a:prstGeom>
        </p:spPr>
      </p:pic>
    </p:spTree>
    <p:extLst>
      <p:ext uri="{BB962C8B-B14F-4D97-AF65-F5344CB8AC3E}">
        <p14:creationId xmlns:p14="http://schemas.microsoft.com/office/powerpoint/2010/main" val="3247112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D37FC712-3D33-4362-B86E-F0733B12FBA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1</a:t>
            </a:r>
            <a:r>
              <a:rPr lang="zh-CN" altLang="en-US" sz="2000" b="1" dirty="0"/>
              <a:t>：在葫芦科蔬菜作物西瓜中建立了遗传转化体系</a:t>
            </a:r>
            <a:endParaRPr lang="zh-CN" altLang="en-US" sz="2000" b="1" dirty="0">
              <a:latin typeface="微软雅黑" panose="020B0503020204020204" pitchFamily="34" charset="-122"/>
              <a:ea typeface="微软雅黑" panose="020B0503020204020204" pitchFamily="34" charset="-122"/>
            </a:endParaRPr>
          </a:p>
        </p:txBody>
      </p:sp>
      <p:pic>
        <p:nvPicPr>
          <p:cNvPr id="12" name="Picture 11">
            <a:extLst>
              <a:ext uri="{FF2B5EF4-FFF2-40B4-BE49-F238E27FC236}">
                <a16:creationId xmlns:a16="http://schemas.microsoft.com/office/drawing/2014/main" id="{50BB42D7-0921-4BEA-BA9B-348B07B8CC8A}"/>
              </a:ext>
            </a:extLst>
          </p:cNvPr>
          <p:cNvPicPr>
            <a:picLocks noChangeAspect="1"/>
          </p:cNvPicPr>
          <p:nvPr/>
        </p:nvPicPr>
        <p:blipFill>
          <a:blip r:embed="rId2"/>
          <a:stretch>
            <a:fillRect/>
          </a:stretch>
        </p:blipFill>
        <p:spPr>
          <a:xfrm>
            <a:off x="7781201" y="6520873"/>
            <a:ext cx="1236385" cy="207818"/>
          </a:xfrm>
          <a:prstGeom prst="rect">
            <a:avLst/>
          </a:prstGeom>
        </p:spPr>
      </p:pic>
      <p:pic>
        <p:nvPicPr>
          <p:cNvPr id="7" name="图片 6" descr="碗里有一些绿色的植物&#10;&#10;描述已自动生成">
            <a:extLst>
              <a:ext uri="{FF2B5EF4-FFF2-40B4-BE49-F238E27FC236}">
                <a16:creationId xmlns:a16="http://schemas.microsoft.com/office/drawing/2014/main" id="{7877018B-2945-43F6-B875-33386C724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87" y="1579139"/>
            <a:ext cx="7378084" cy="3650073"/>
          </a:xfrm>
          <a:prstGeom prst="rect">
            <a:avLst/>
          </a:prstGeom>
        </p:spPr>
      </p:pic>
      <p:sp>
        <p:nvSpPr>
          <p:cNvPr id="8" name="文本框 7">
            <a:extLst>
              <a:ext uri="{FF2B5EF4-FFF2-40B4-BE49-F238E27FC236}">
                <a16:creationId xmlns:a16="http://schemas.microsoft.com/office/drawing/2014/main" id="{57179E5C-4276-4665-AD89-AC2C75C38AB9}"/>
              </a:ext>
            </a:extLst>
          </p:cNvPr>
          <p:cNvSpPr txBox="1"/>
          <p:nvPr/>
        </p:nvSpPr>
        <p:spPr>
          <a:xfrm>
            <a:off x="1352538" y="5471178"/>
            <a:ext cx="6750382" cy="646331"/>
          </a:xfrm>
          <a:prstGeom prst="rect">
            <a:avLst/>
          </a:prstGeom>
          <a:noFill/>
        </p:spPr>
        <p:txBody>
          <a:bodyPr wrap="square" rtlCol="0">
            <a:spAutoFit/>
          </a:bodyPr>
          <a:lstStyle/>
          <a:p>
            <a:r>
              <a:rPr lang="zh-CN" altLang="en-US" dirty="0"/>
              <a:t>目前，已经在榆林，铜川和红小玉三个不同材料中实现转基因，转化效率在</a:t>
            </a:r>
            <a:r>
              <a:rPr lang="en-US" altLang="zh-CN" dirty="0"/>
              <a:t>5%-8%</a:t>
            </a:r>
            <a:r>
              <a:rPr lang="zh-CN" altLang="en-US" dirty="0"/>
              <a:t>。</a:t>
            </a:r>
          </a:p>
        </p:txBody>
      </p:sp>
    </p:spTree>
    <p:extLst>
      <p:ext uri="{BB962C8B-B14F-4D97-AF65-F5344CB8AC3E}">
        <p14:creationId xmlns:p14="http://schemas.microsoft.com/office/powerpoint/2010/main" val="237579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1077D8-412F-416F-9578-EE5C246F12A7}"/>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Isosceles Triangle 4">
            <a:extLst>
              <a:ext uri="{FF2B5EF4-FFF2-40B4-BE49-F238E27FC236}">
                <a16:creationId xmlns:a16="http://schemas.microsoft.com/office/drawing/2014/main" id="{920992D2-504D-4441-BE60-8AB69D3EB807}"/>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a:extLst>
              <a:ext uri="{FF2B5EF4-FFF2-40B4-BE49-F238E27FC236}">
                <a16:creationId xmlns:a16="http://schemas.microsoft.com/office/drawing/2014/main" id="{6076988D-C9EC-4228-9701-6E300DEEE048}"/>
              </a:ext>
            </a:extLst>
          </p:cNvPr>
          <p:cNvGrpSpPr/>
          <p:nvPr/>
        </p:nvGrpSpPr>
        <p:grpSpPr>
          <a:xfrm>
            <a:off x="877455" y="711205"/>
            <a:ext cx="8201890" cy="36949"/>
            <a:chOff x="877455" y="905161"/>
            <a:chExt cx="8201890" cy="36949"/>
          </a:xfrm>
          <a:solidFill>
            <a:srgbClr val="203864"/>
          </a:solidFill>
        </p:grpSpPr>
        <p:cxnSp>
          <p:nvCxnSpPr>
            <p:cNvPr id="9" name="Straight Connector 8">
              <a:extLst>
                <a:ext uri="{FF2B5EF4-FFF2-40B4-BE49-F238E27FC236}">
                  <a16:creationId xmlns:a16="http://schemas.microsoft.com/office/drawing/2014/main" id="{931ABE4D-AD15-4B85-8F8D-4C7B53F03348}"/>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F236C6-F6D7-4625-B4C0-41EEEF2E71C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3DB71A2-A7BC-4345-9BCF-2B91A74D213E}"/>
              </a:ext>
            </a:extLst>
          </p:cNvPr>
          <p:cNvSpPr txBox="1"/>
          <p:nvPr/>
        </p:nvSpPr>
        <p:spPr>
          <a:xfrm>
            <a:off x="849744" y="147782"/>
            <a:ext cx="3877985" cy="1077218"/>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a:p>
            <a:endParaRPr lang="zh-CN" altLang="en-US" sz="3200" b="1" dirty="0">
              <a:solidFill>
                <a:srgbClr val="203864"/>
              </a:solidFill>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D37FC712-3D33-4362-B86E-F0733B12FBA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1</a:t>
            </a:r>
            <a:r>
              <a:rPr lang="zh-CN" altLang="en-US" sz="2000" b="1" dirty="0"/>
              <a:t>：在葫芦科蔬菜作物西瓜中建立了遗传转化体系</a:t>
            </a:r>
            <a:endParaRPr lang="zh-CN" altLang="en-US" sz="2000" b="1" dirty="0">
              <a:latin typeface="微软雅黑" panose="020B0503020204020204" pitchFamily="34" charset="-122"/>
              <a:ea typeface="微软雅黑" panose="020B0503020204020204" pitchFamily="34" charset="-122"/>
            </a:endParaRPr>
          </a:p>
        </p:txBody>
      </p:sp>
      <p:pic>
        <p:nvPicPr>
          <p:cNvPr id="12" name="Picture 11">
            <a:extLst>
              <a:ext uri="{FF2B5EF4-FFF2-40B4-BE49-F238E27FC236}">
                <a16:creationId xmlns:a16="http://schemas.microsoft.com/office/drawing/2014/main" id="{50BB42D7-0921-4BEA-BA9B-348B07B8CC8A}"/>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8" name="文本框 7">
            <a:extLst>
              <a:ext uri="{FF2B5EF4-FFF2-40B4-BE49-F238E27FC236}">
                <a16:creationId xmlns:a16="http://schemas.microsoft.com/office/drawing/2014/main" id="{57179E5C-4276-4665-AD89-AC2C75C38AB9}"/>
              </a:ext>
            </a:extLst>
          </p:cNvPr>
          <p:cNvSpPr txBox="1"/>
          <p:nvPr/>
        </p:nvSpPr>
        <p:spPr>
          <a:xfrm>
            <a:off x="1526383" y="4783454"/>
            <a:ext cx="6750382" cy="369332"/>
          </a:xfrm>
          <a:prstGeom prst="rect">
            <a:avLst/>
          </a:prstGeom>
          <a:noFill/>
        </p:spPr>
        <p:txBody>
          <a:bodyPr wrap="square" rtlCol="0">
            <a:spAutoFit/>
          </a:bodyPr>
          <a:lstStyle/>
          <a:p>
            <a:r>
              <a:rPr lang="zh-CN" altLang="en-US" dirty="0"/>
              <a:t>已经建立成熟的基因编辑体系，编辑效率达到</a:t>
            </a:r>
            <a:r>
              <a:rPr lang="en-US" altLang="zh-CN" dirty="0"/>
              <a:t>60%</a:t>
            </a:r>
            <a:r>
              <a:rPr lang="zh-CN" altLang="en-US" dirty="0"/>
              <a:t>左右。</a:t>
            </a:r>
          </a:p>
        </p:txBody>
      </p:sp>
      <p:pic>
        <p:nvPicPr>
          <p:cNvPr id="17" name="Picture 1" descr="C:\Users\Administrator\AppData\Roaming\Tencent\Users\602982127\QQ\WinTemp\RichOle\9JQK6{WR(A1P%O{PT68G3MD.png">
            <a:extLst>
              <a:ext uri="{FF2B5EF4-FFF2-40B4-BE49-F238E27FC236}">
                <a16:creationId xmlns:a16="http://schemas.microsoft.com/office/drawing/2014/main" id="{1BA1DE5F-9203-4509-B56B-91E20CBF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16" t="15731" b="23465"/>
          <a:stretch/>
        </p:blipFill>
        <p:spPr bwMode="auto">
          <a:xfrm>
            <a:off x="299223" y="1637998"/>
            <a:ext cx="2597515" cy="22149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descr="C:\Users\Administrator\AppData\Roaming\Tencent\Users\602982127\QQ\WinTemp\RichOle\IK`8L@PHHUBRYJHKBI8Q933.png">
            <a:extLst>
              <a:ext uri="{FF2B5EF4-FFF2-40B4-BE49-F238E27FC236}">
                <a16:creationId xmlns:a16="http://schemas.microsoft.com/office/drawing/2014/main" id="{6360C17E-33E3-413E-8097-8D46CA9E7C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18" t="19360" r="1" b="22969"/>
          <a:stretch/>
        </p:blipFill>
        <p:spPr bwMode="auto">
          <a:xfrm>
            <a:off x="3003013" y="1654689"/>
            <a:ext cx="3449431" cy="22172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 descr="C:\Users\Administrator\AppData\Roaming\Tencent\Users\602982127\QQ\WinTemp\RichOle\SHZQIBPKMT(W54`LDR2$HKX.png">
            <a:extLst>
              <a:ext uri="{FF2B5EF4-FFF2-40B4-BE49-F238E27FC236}">
                <a16:creationId xmlns:a16="http://schemas.microsoft.com/office/drawing/2014/main" id="{F350DB87-54AA-412D-BE5E-397EC52D0B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163" t="24141" r="26652" b="11256"/>
          <a:stretch/>
        </p:blipFill>
        <p:spPr bwMode="auto">
          <a:xfrm>
            <a:off x="6558719" y="1667180"/>
            <a:ext cx="2068934" cy="218572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8842BDC3-8979-498B-8996-FE6D6D2C928C}"/>
              </a:ext>
            </a:extLst>
          </p:cNvPr>
          <p:cNvSpPr txBox="1"/>
          <p:nvPr/>
        </p:nvSpPr>
        <p:spPr>
          <a:xfrm>
            <a:off x="1157229" y="4016223"/>
            <a:ext cx="683072" cy="369332"/>
          </a:xfrm>
          <a:prstGeom prst="rect">
            <a:avLst/>
          </a:prstGeom>
          <a:noFill/>
        </p:spPr>
        <p:txBody>
          <a:bodyPr wrap="none" rtlCol="0">
            <a:spAutoFit/>
          </a:bodyPr>
          <a:lstStyle/>
          <a:p>
            <a:r>
              <a:rPr lang="en-US" altLang="zh-CN" i="1" dirty="0"/>
              <a:t>AOS1</a:t>
            </a:r>
            <a:endParaRPr lang="zh-CN" altLang="en-US" i="1" dirty="0"/>
          </a:p>
        </p:txBody>
      </p:sp>
      <p:sp>
        <p:nvSpPr>
          <p:cNvPr id="20" name="文本框 19">
            <a:extLst>
              <a:ext uri="{FF2B5EF4-FFF2-40B4-BE49-F238E27FC236}">
                <a16:creationId xmlns:a16="http://schemas.microsoft.com/office/drawing/2014/main" id="{F068DBC9-BACB-45B8-8708-8648803866A9}"/>
              </a:ext>
            </a:extLst>
          </p:cNvPr>
          <p:cNvSpPr txBox="1"/>
          <p:nvPr/>
        </p:nvSpPr>
        <p:spPr>
          <a:xfrm>
            <a:off x="4553562" y="4016223"/>
            <a:ext cx="696024" cy="369332"/>
          </a:xfrm>
          <a:prstGeom prst="rect">
            <a:avLst/>
          </a:prstGeom>
          <a:noFill/>
        </p:spPr>
        <p:txBody>
          <a:bodyPr wrap="none" rtlCol="0">
            <a:spAutoFit/>
          </a:bodyPr>
          <a:lstStyle/>
          <a:p>
            <a:r>
              <a:rPr lang="en-US" altLang="zh-CN" i="1" dirty="0"/>
              <a:t>OPR3</a:t>
            </a:r>
            <a:endParaRPr lang="zh-CN" altLang="en-US" i="1" dirty="0"/>
          </a:p>
        </p:txBody>
      </p:sp>
      <p:sp>
        <p:nvSpPr>
          <p:cNvPr id="21" name="文本框 20">
            <a:extLst>
              <a:ext uri="{FF2B5EF4-FFF2-40B4-BE49-F238E27FC236}">
                <a16:creationId xmlns:a16="http://schemas.microsoft.com/office/drawing/2014/main" id="{15193FAF-FC64-4388-AA3C-04A7698A6A34}"/>
              </a:ext>
            </a:extLst>
          </p:cNvPr>
          <p:cNvSpPr txBox="1"/>
          <p:nvPr/>
        </p:nvSpPr>
        <p:spPr>
          <a:xfrm>
            <a:off x="7245174" y="4016223"/>
            <a:ext cx="699230" cy="369332"/>
          </a:xfrm>
          <a:prstGeom prst="rect">
            <a:avLst/>
          </a:prstGeom>
          <a:noFill/>
        </p:spPr>
        <p:txBody>
          <a:bodyPr wrap="none" rtlCol="0">
            <a:spAutoFit/>
          </a:bodyPr>
          <a:lstStyle/>
          <a:p>
            <a:r>
              <a:rPr lang="en-US" altLang="zh-CN" i="1" dirty="0"/>
              <a:t>DDE1</a:t>
            </a:r>
            <a:endParaRPr lang="zh-CN" altLang="en-US" i="1" dirty="0"/>
          </a:p>
        </p:txBody>
      </p:sp>
    </p:spTree>
    <p:extLst>
      <p:ext uri="{BB962C8B-B14F-4D97-AF65-F5344CB8AC3E}">
        <p14:creationId xmlns:p14="http://schemas.microsoft.com/office/powerpoint/2010/main" val="403215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AppData\Roaming\Tencent\Users\602982127\QQ\WinTemp\RichOle\[2$16X`Z0KLZL~_2P3FIN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 y="1756861"/>
            <a:ext cx="8467725" cy="3600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5">
            <a:extLst>
              <a:ext uri="{FF2B5EF4-FFF2-40B4-BE49-F238E27FC236}">
                <a16:creationId xmlns:a16="http://schemas.microsoft.com/office/drawing/2014/main" id="{4D7A6608-203D-4650-A935-F2FAA50A0D2C}"/>
              </a:ext>
            </a:extLst>
          </p:cNvPr>
          <p:cNvSpPr txBox="1"/>
          <p:nvPr/>
        </p:nvSpPr>
        <p:spPr>
          <a:xfrm>
            <a:off x="-274295" y="124663"/>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2</a:t>
            </a:r>
            <a:r>
              <a:rPr lang="zh-CN" altLang="en-US" sz="2000" b="1" dirty="0"/>
              <a:t>：可逆雄性不育系的创制</a:t>
            </a:r>
            <a:endParaRPr lang="zh-CN" altLang="en-US" sz="20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382B56CF-AB89-47DC-A998-C4A287AFC5C2}"/>
              </a:ext>
            </a:extLst>
          </p:cNvPr>
          <p:cNvSpPr txBox="1"/>
          <p:nvPr/>
        </p:nvSpPr>
        <p:spPr>
          <a:xfrm>
            <a:off x="555516" y="5504155"/>
            <a:ext cx="8032968" cy="369332"/>
          </a:xfrm>
          <a:prstGeom prst="rect">
            <a:avLst/>
          </a:prstGeom>
          <a:noFill/>
        </p:spPr>
        <p:txBody>
          <a:bodyPr wrap="none" rtlCol="0">
            <a:spAutoFit/>
          </a:bodyPr>
          <a:lstStyle/>
          <a:p>
            <a:r>
              <a:rPr lang="zh-CN" altLang="en-US" dirty="0"/>
              <a:t>目前已经获得西瓜相关突变体的转基因植株，将在田间进一步检测相关表型。</a:t>
            </a:r>
          </a:p>
        </p:txBody>
      </p:sp>
      <p:sp>
        <p:nvSpPr>
          <p:cNvPr id="2" name="文本框 1">
            <a:extLst>
              <a:ext uri="{FF2B5EF4-FFF2-40B4-BE49-F238E27FC236}">
                <a16:creationId xmlns:a16="http://schemas.microsoft.com/office/drawing/2014/main" id="{99266BF5-7503-4BBF-B879-92B72A69811C}"/>
              </a:ext>
            </a:extLst>
          </p:cNvPr>
          <p:cNvSpPr txBox="1"/>
          <p:nvPr/>
        </p:nvSpPr>
        <p:spPr>
          <a:xfrm>
            <a:off x="1491448" y="1314107"/>
            <a:ext cx="502061" cy="369332"/>
          </a:xfrm>
          <a:prstGeom prst="rect">
            <a:avLst/>
          </a:prstGeom>
          <a:noFill/>
        </p:spPr>
        <p:txBody>
          <a:bodyPr wrap="none" rtlCol="0">
            <a:spAutoFit/>
          </a:bodyPr>
          <a:lstStyle/>
          <a:p>
            <a:r>
              <a:rPr lang="en-US" altLang="zh-CN" dirty="0"/>
              <a:t>WT</a:t>
            </a:r>
            <a:endParaRPr lang="zh-CN" altLang="en-US" dirty="0"/>
          </a:p>
        </p:txBody>
      </p:sp>
      <p:sp>
        <p:nvSpPr>
          <p:cNvPr id="3" name="文本框 2">
            <a:extLst>
              <a:ext uri="{FF2B5EF4-FFF2-40B4-BE49-F238E27FC236}">
                <a16:creationId xmlns:a16="http://schemas.microsoft.com/office/drawing/2014/main" id="{48A68BCC-6523-4E6A-BD96-A43DC6F93883}"/>
              </a:ext>
            </a:extLst>
          </p:cNvPr>
          <p:cNvSpPr txBox="1"/>
          <p:nvPr/>
        </p:nvSpPr>
        <p:spPr>
          <a:xfrm>
            <a:off x="3887356" y="1314107"/>
            <a:ext cx="1348446" cy="369332"/>
          </a:xfrm>
          <a:prstGeom prst="rect">
            <a:avLst/>
          </a:prstGeom>
          <a:noFill/>
        </p:spPr>
        <p:txBody>
          <a:bodyPr wrap="none" rtlCol="0">
            <a:spAutoFit/>
          </a:bodyPr>
          <a:lstStyle/>
          <a:p>
            <a:r>
              <a:rPr lang="en-US" altLang="zh-CN" i="1" dirty="0"/>
              <a:t>dad1</a:t>
            </a:r>
            <a:r>
              <a:rPr lang="zh-CN" altLang="en-US" dirty="0"/>
              <a:t>突变体</a:t>
            </a:r>
          </a:p>
        </p:txBody>
      </p:sp>
      <p:sp>
        <p:nvSpPr>
          <p:cNvPr id="8" name="文本框 7">
            <a:extLst>
              <a:ext uri="{FF2B5EF4-FFF2-40B4-BE49-F238E27FC236}">
                <a16:creationId xmlns:a16="http://schemas.microsoft.com/office/drawing/2014/main" id="{712B89A7-4429-479A-8449-100D0363E408}"/>
              </a:ext>
            </a:extLst>
          </p:cNvPr>
          <p:cNvSpPr txBox="1"/>
          <p:nvPr/>
        </p:nvSpPr>
        <p:spPr>
          <a:xfrm>
            <a:off x="6791834" y="1037108"/>
            <a:ext cx="1350050" cy="646331"/>
          </a:xfrm>
          <a:prstGeom prst="rect">
            <a:avLst/>
          </a:prstGeom>
          <a:noFill/>
        </p:spPr>
        <p:txBody>
          <a:bodyPr wrap="none" rtlCol="0">
            <a:spAutoFit/>
          </a:bodyPr>
          <a:lstStyle/>
          <a:p>
            <a:r>
              <a:rPr lang="en-US" altLang="zh-CN" i="1" dirty="0"/>
              <a:t>dad1</a:t>
            </a:r>
            <a:r>
              <a:rPr lang="zh-CN" altLang="en-US" dirty="0"/>
              <a:t>突变体</a:t>
            </a:r>
            <a:endParaRPr lang="en-US" altLang="zh-CN" dirty="0"/>
          </a:p>
          <a:p>
            <a:r>
              <a:rPr lang="zh-CN" altLang="en-US" dirty="0"/>
              <a:t>外施</a:t>
            </a:r>
            <a:r>
              <a:rPr lang="en-US" altLang="zh-CN" dirty="0" err="1"/>
              <a:t>MeJA</a:t>
            </a:r>
            <a:endParaRPr lang="zh-CN" altLang="en-US" dirty="0"/>
          </a:p>
        </p:txBody>
      </p:sp>
    </p:spTree>
    <p:extLst>
      <p:ext uri="{BB962C8B-B14F-4D97-AF65-F5344CB8AC3E}">
        <p14:creationId xmlns:p14="http://schemas.microsoft.com/office/powerpoint/2010/main" val="338085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3C7FE5F-1A47-47C8-A598-CCDE3D2E22E1}"/>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Isosceles Triangle 26">
            <a:extLst>
              <a:ext uri="{FF2B5EF4-FFF2-40B4-BE49-F238E27FC236}">
                <a16:creationId xmlns:a16="http://schemas.microsoft.com/office/drawing/2014/main" id="{7DE71ED0-59BD-425A-9D5B-640EB26CF984}"/>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27">
            <a:extLst>
              <a:ext uri="{FF2B5EF4-FFF2-40B4-BE49-F238E27FC236}">
                <a16:creationId xmlns:a16="http://schemas.microsoft.com/office/drawing/2014/main" id="{B6B1E5FD-EBFD-4EC7-95E3-08AC7F11C1CE}"/>
              </a:ext>
            </a:extLst>
          </p:cNvPr>
          <p:cNvGrpSpPr/>
          <p:nvPr/>
        </p:nvGrpSpPr>
        <p:grpSpPr>
          <a:xfrm>
            <a:off x="877455" y="711205"/>
            <a:ext cx="8201890" cy="36949"/>
            <a:chOff x="877455" y="905161"/>
            <a:chExt cx="8201890" cy="36949"/>
          </a:xfrm>
          <a:solidFill>
            <a:srgbClr val="203864"/>
          </a:solidFill>
        </p:grpSpPr>
        <p:cxnSp>
          <p:nvCxnSpPr>
            <p:cNvPr id="29" name="Straight Connector 28">
              <a:extLst>
                <a:ext uri="{FF2B5EF4-FFF2-40B4-BE49-F238E27FC236}">
                  <a16:creationId xmlns:a16="http://schemas.microsoft.com/office/drawing/2014/main" id="{9DDFEEF5-7A04-4070-8879-A7598D42C53A}"/>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397BE2-5B20-4794-9289-A2CCB0F7667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9F3DD2D-740D-4919-88F1-98D668C39D15}"/>
              </a:ext>
            </a:extLst>
          </p:cNvPr>
          <p:cNvSpPr txBox="1"/>
          <p:nvPr/>
        </p:nvSpPr>
        <p:spPr>
          <a:xfrm>
            <a:off x="849744" y="147782"/>
            <a:ext cx="3877985"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p:txBody>
      </p:sp>
      <p:pic>
        <p:nvPicPr>
          <p:cNvPr id="42" name="Picture 41">
            <a:extLst>
              <a:ext uri="{FF2B5EF4-FFF2-40B4-BE49-F238E27FC236}">
                <a16:creationId xmlns:a16="http://schemas.microsoft.com/office/drawing/2014/main" id="{0DA27DC7-D0A3-4320-90CF-08AC826948C9}"/>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5" name="TextBox 15">
            <a:extLst>
              <a:ext uri="{FF2B5EF4-FFF2-40B4-BE49-F238E27FC236}">
                <a16:creationId xmlns:a16="http://schemas.microsoft.com/office/drawing/2014/main" id="{D35AD172-FFC5-4BE9-9136-DB417ACBCF7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3</a:t>
            </a:r>
            <a:r>
              <a:rPr lang="zh-CN" altLang="en-US" sz="2000" b="1" dirty="0"/>
              <a:t>：二倍体无籽西瓜的诱导体系的建立</a:t>
            </a:r>
            <a:endParaRPr lang="zh-CN" altLang="en-US" sz="2000" b="1" dirty="0">
              <a:latin typeface="微软雅黑" panose="020B0503020204020204" pitchFamily="34" charset="-122"/>
              <a:ea typeface="微软雅黑" panose="020B0503020204020204" pitchFamily="34" charset="-122"/>
            </a:endParaRPr>
          </a:p>
        </p:txBody>
      </p:sp>
      <p:sp>
        <p:nvSpPr>
          <p:cNvPr id="53" name="文本框 52">
            <a:extLst>
              <a:ext uri="{FF2B5EF4-FFF2-40B4-BE49-F238E27FC236}">
                <a16:creationId xmlns:a16="http://schemas.microsoft.com/office/drawing/2014/main" id="{41F10403-9EC5-4DB1-8BEB-54C57A202718}"/>
              </a:ext>
            </a:extLst>
          </p:cNvPr>
          <p:cNvSpPr txBox="1"/>
          <p:nvPr/>
        </p:nvSpPr>
        <p:spPr>
          <a:xfrm>
            <a:off x="951345" y="1620148"/>
            <a:ext cx="7210305" cy="646331"/>
          </a:xfrm>
          <a:prstGeom prst="rect">
            <a:avLst/>
          </a:prstGeom>
          <a:noFill/>
        </p:spPr>
        <p:txBody>
          <a:bodyPr wrap="square">
            <a:spAutoFit/>
          </a:bodyPr>
          <a:lstStyle/>
          <a:p>
            <a:r>
              <a:rPr lang="zh-CN" altLang="zh-CN" sz="1800" dirty="0">
                <a:effectLst/>
                <a:ea typeface="仿宋_GB2312" panose="02010609030101010101" pitchFamily="49" charset="-122"/>
                <a:cs typeface="Times New Roman" panose="02020603050405020304" pitchFamily="18" charset="0"/>
              </a:rPr>
              <a:t>目前已经在西瓜中敲除了生殖发育过程中的关键基因如</a:t>
            </a:r>
            <a:r>
              <a:rPr lang="en-US" altLang="zh-CN" sz="1800" i="1" dirty="0">
                <a:effectLst/>
                <a:ea typeface="仿宋_GB2312" panose="02010609030101010101" pitchFamily="49" charset="-122"/>
                <a:cs typeface="Times New Roman" panose="02020603050405020304" pitchFamily="18" charset="0"/>
              </a:rPr>
              <a:t>SPO11-1</a:t>
            </a:r>
            <a:r>
              <a:rPr lang="zh-CN" altLang="zh-CN" sz="1800" dirty="0">
                <a:effectLst/>
                <a:ea typeface="仿宋_GB2312" panose="02010609030101010101" pitchFamily="49" charset="-122"/>
                <a:cs typeface="Times New Roman" panose="02020603050405020304" pitchFamily="18" charset="0"/>
              </a:rPr>
              <a:t>、</a:t>
            </a:r>
            <a:r>
              <a:rPr lang="en-US" altLang="zh-CN" sz="1800" i="1" dirty="0">
                <a:effectLst/>
                <a:ea typeface="仿宋_GB2312" panose="02010609030101010101" pitchFamily="49" charset="-122"/>
                <a:cs typeface="Times New Roman" panose="02020603050405020304" pitchFamily="18" charset="0"/>
              </a:rPr>
              <a:t>REC8</a:t>
            </a:r>
            <a:r>
              <a:rPr lang="zh-CN" altLang="zh-CN" sz="1800" i="1" dirty="0">
                <a:effectLst/>
                <a:ea typeface="仿宋_GB2312" panose="02010609030101010101" pitchFamily="49" charset="-122"/>
                <a:cs typeface="Times New Roman" panose="02020603050405020304" pitchFamily="18" charset="0"/>
              </a:rPr>
              <a:t>、</a:t>
            </a:r>
            <a:r>
              <a:rPr lang="en-US" altLang="zh-CN" sz="1800" i="1" dirty="0">
                <a:effectLst/>
                <a:ea typeface="仿宋_GB2312" panose="02010609030101010101" pitchFamily="49" charset="-122"/>
                <a:cs typeface="Times New Roman" panose="02020603050405020304" pitchFamily="18" charset="0"/>
              </a:rPr>
              <a:t>SPL</a:t>
            </a:r>
            <a:r>
              <a:rPr lang="zh-CN" altLang="zh-CN" sz="1800" i="1" dirty="0">
                <a:effectLst/>
                <a:ea typeface="仿宋_GB2312" panose="02010609030101010101" pitchFamily="49" charset="-122"/>
                <a:cs typeface="Times New Roman" panose="02020603050405020304" pitchFamily="18" charset="0"/>
              </a:rPr>
              <a:t>、</a:t>
            </a:r>
            <a:r>
              <a:rPr lang="en-US" altLang="zh-CN" sz="1800" i="1" dirty="0">
                <a:effectLst/>
                <a:ea typeface="仿宋_GB2312" panose="02010609030101010101" pitchFamily="49" charset="-122"/>
                <a:cs typeface="Times New Roman" panose="02020603050405020304" pitchFamily="18" charset="0"/>
              </a:rPr>
              <a:t>CKI1</a:t>
            </a:r>
            <a:r>
              <a:rPr lang="zh-CN" altLang="zh-CN" sz="1800" i="1" dirty="0">
                <a:effectLst/>
                <a:ea typeface="仿宋_GB2312" panose="02010609030101010101" pitchFamily="49" charset="-122"/>
                <a:cs typeface="Times New Roman" panose="02020603050405020304" pitchFamily="18" charset="0"/>
              </a:rPr>
              <a:t>、</a:t>
            </a:r>
            <a:r>
              <a:rPr lang="en-US" altLang="zh-CN" sz="1800" i="1" dirty="0">
                <a:effectLst/>
                <a:ea typeface="仿宋_GB2312" panose="02010609030101010101" pitchFamily="49" charset="-122"/>
                <a:cs typeface="Times New Roman" panose="02020603050405020304" pitchFamily="18" charset="0"/>
              </a:rPr>
              <a:t>LEC1</a:t>
            </a:r>
            <a:r>
              <a:rPr lang="zh-CN" altLang="zh-CN" sz="1800" dirty="0">
                <a:effectLst/>
                <a:ea typeface="仿宋_GB2312" panose="02010609030101010101" pitchFamily="49" charset="-122"/>
                <a:cs typeface="Times New Roman" panose="02020603050405020304" pitchFamily="18" charset="0"/>
              </a:rPr>
              <a:t>和</a:t>
            </a:r>
            <a:r>
              <a:rPr lang="en-US" altLang="zh-CN" sz="1800" i="1" dirty="0">
                <a:effectLst/>
                <a:ea typeface="仿宋_GB2312" panose="02010609030101010101" pitchFamily="49" charset="-122"/>
                <a:cs typeface="Times New Roman" panose="02020603050405020304" pitchFamily="18" charset="0"/>
              </a:rPr>
              <a:t>LEC2</a:t>
            </a:r>
            <a:r>
              <a:rPr lang="zh-CN" altLang="zh-CN" sz="1800" i="1" dirty="0">
                <a:effectLst/>
                <a:ea typeface="仿宋_GB2312" panose="02010609030101010101" pitchFamily="49" charset="-122"/>
                <a:cs typeface="Times New Roman" panose="02020603050405020304" pitchFamily="18" charset="0"/>
              </a:rPr>
              <a:t>。</a:t>
            </a:r>
            <a:endParaRPr lang="zh-CN" altLang="en-US" dirty="0"/>
          </a:p>
        </p:txBody>
      </p:sp>
      <p:pic>
        <p:nvPicPr>
          <p:cNvPr id="7" name="图片 6" descr="塑料包装上&#10;&#10;低可信度描述已自动生成">
            <a:extLst>
              <a:ext uri="{FF2B5EF4-FFF2-40B4-BE49-F238E27FC236}">
                <a16:creationId xmlns:a16="http://schemas.microsoft.com/office/drawing/2014/main" id="{69123EF8-B128-4F64-A6C9-D3147B865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3024" y="2738869"/>
            <a:ext cx="2126202" cy="1594652"/>
          </a:xfrm>
          <a:prstGeom prst="rect">
            <a:avLst/>
          </a:prstGeom>
        </p:spPr>
      </p:pic>
      <p:sp>
        <p:nvSpPr>
          <p:cNvPr id="11" name="文本框 10">
            <a:extLst>
              <a:ext uri="{FF2B5EF4-FFF2-40B4-BE49-F238E27FC236}">
                <a16:creationId xmlns:a16="http://schemas.microsoft.com/office/drawing/2014/main" id="{65FB675F-7785-49D6-AB01-9047DF36B921}"/>
              </a:ext>
            </a:extLst>
          </p:cNvPr>
          <p:cNvSpPr txBox="1"/>
          <p:nvPr/>
        </p:nvSpPr>
        <p:spPr>
          <a:xfrm>
            <a:off x="802127" y="4696951"/>
            <a:ext cx="1107996" cy="646331"/>
          </a:xfrm>
          <a:prstGeom prst="rect">
            <a:avLst/>
          </a:prstGeom>
          <a:noFill/>
        </p:spPr>
        <p:txBody>
          <a:bodyPr wrap="none" rtlCol="0">
            <a:spAutoFit/>
          </a:bodyPr>
          <a:lstStyle/>
          <a:p>
            <a:r>
              <a:rPr lang="en-US" altLang="zh-CN" i="1" dirty="0"/>
              <a:t>SPO11-1</a:t>
            </a:r>
          </a:p>
          <a:p>
            <a:r>
              <a:rPr lang="zh-CN" altLang="en-US" dirty="0"/>
              <a:t>敲除植株</a:t>
            </a:r>
          </a:p>
        </p:txBody>
      </p:sp>
      <p:pic>
        <p:nvPicPr>
          <p:cNvPr id="25" name="图片 24" descr="图片包含 塑料, 桌子, 清晰, 袋子&#10;&#10;描述已自动生成">
            <a:extLst>
              <a:ext uri="{FF2B5EF4-FFF2-40B4-BE49-F238E27FC236}">
                <a16:creationId xmlns:a16="http://schemas.microsoft.com/office/drawing/2014/main" id="{12561281-DF86-44D4-9660-11E20AD78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15530" y="2733549"/>
            <a:ext cx="2126204" cy="1594653"/>
          </a:xfrm>
          <a:prstGeom prst="rect">
            <a:avLst/>
          </a:prstGeom>
        </p:spPr>
      </p:pic>
      <p:sp>
        <p:nvSpPr>
          <p:cNvPr id="35" name="文本框 34">
            <a:extLst>
              <a:ext uri="{FF2B5EF4-FFF2-40B4-BE49-F238E27FC236}">
                <a16:creationId xmlns:a16="http://schemas.microsoft.com/office/drawing/2014/main" id="{AA78BDC7-AC76-4C58-B0A5-08BFC9A3D492}"/>
              </a:ext>
            </a:extLst>
          </p:cNvPr>
          <p:cNvSpPr txBox="1"/>
          <p:nvPr/>
        </p:nvSpPr>
        <p:spPr>
          <a:xfrm>
            <a:off x="2424634" y="4696951"/>
            <a:ext cx="1107996" cy="646331"/>
          </a:xfrm>
          <a:prstGeom prst="rect">
            <a:avLst/>
          </a:prstGeom>
          <a:noFill/>
        </p:spPr>
        <p:txBody>
          <a:bodyPr wrap="none" rtlCol="0">
            <a:spAutoFit/>
          </a:bodyPr>
          <a:lstStyle/>
          <a:p>
            <a:pPr algn="ctr"/>
            <a:r>
              <a:rPr lang="en-US" altLang="zh-CN" i="1" dirty="0"/>
              <a:t>SPL</a:t>
            </a:r>
          </a:p>
          <a:p>
            <a:r>
              <a:rPr lang="zh-CN" altLang="en-US" dirty="0"/>
              <a:t>敲除植株</a:t>
            </a:r>
          </a:p>
        </p:txBody>
      </p:sp>
      <p:pic>
        <p:nvPicPr>
          <p:cNvPr id="38" name="图片 37" descr="图片包含 桌子, 袋子, 塑料, 包裹&#10;&#10;描述已自动生成">
            <a:extLst>
              <a:ext uri="{FF2B5EF4-FFF2-40B4-BE49-F238E27FC236}">
                <a16:creationId xmlns:a16="http://schemas.microsoft.com/office/drawing/2014/main" id="{C6EC8D08-56C3-4F1F-B339-613ADBBBE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38038" y="2733548"/>
            <a:ext cx="2126201" cy="1594651"/>
          </a:xfrm>
          <a:prstGeom prst="rect">
            <a:avLst/>
          </a:prstGeom>
        </p:spPr>
      </p:pic>
      <p:sp>
        <p:nvSpPr>
          <p:cNvPr id="40" name="文本框 39">
            <a:extLst>
              <a:ext uri="{FF2B5EF4-FFF2-40B4-BE49-F238E27FC236}">
                <a16:creationId xmlns:a16="http://schemas.microsoft.com/office/drawing/2014/main" id="{D9269229-BA61-45B2-8756-834A89E8CDB4}"/>
              </a:ext>
            </a:extLst>
          </p:cNvPr>
          <p:cNvSpPr txBox="1"/>
          <p:nvPr/>
        </p:nvSpPr>
        <p:spPr>
          <a:xfrm>
            <a:off x="4081682" y="4696951"/>
            <a:ext cx="1107996" cy="646331"/>
          </a:xfrm>
          <a:prstGeom prst="rect">
            <a:avLst/>
          </a:prstGeom>
          <a:noFill/>
        </p:spPr>
        <p:txBody>
          <a:bodyPr wrap="none" rtlCol="0">
            <a:spAutoFit/>
          </a:bodyPr>
          <a:lstStyle/>
          <a:p>
            <a:pPr algn="ctr"/>
            <a:r>
              <a:rPr lang="en-US" altLang="zh-CN" i="1" dirty="0"/>
              <a:t>CKI1</a:t>
            </a:r>
          </a:p>
          <a:p>
            <a:r>
              <a:rPr lang="zh-CN" altLang="en-US" dirty="0"/>
              <a:t>敲除植株</a:t>
            </a:r>
          </a:p>
        </p:txBody>
      </p:sp>
      <p:pic>
        <p:nvPicPr>
          <p:cNvPr id="54" name="图片 53" descr="碗里有一些绿色的植物&#10;&#10;描述已自动生成">
            <a:extLst>
              <a:ext uri="{FF2B5EF4-FFF2-40B4-BE49-F238E27FC236}">
                <a16:creationId xmlns:a16="http://schemas.microsoft.com/office/drawing/2014/main" id="{E605EB2F-64AB-41C3-BE41-E5339B18E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6318" y="2465318"/>
            <a:ext cx="1596493" cy="2126204"/>
          </a:xfrm>
          <a:prstGeom prst="rect">
            <a:avLst/>
          </a:prstGeom>
        </p:spPr>
      </p:pic>
      <p:sp>
        <p:nvSpPr>
          <p:cNvPr id="59" name="文本框 58">
            <a:extLst>
              <a:ext uri="{FF2B5EF4-FFF2-40B4-BE49-F238E27FC236}">
                <a16:creationId xmlns:a16="http://schemas.microsoft.com/office/drawing/2014/main" id="{A84935B0-7ED9-4F62-AA17-3854139880D0}"/>
              </a:ext>
            </a:extLst>
          </p:cNvPr>
          <p:cNvSpPr txBox="1"/>
          <p:nvPr/>
        </p:nvSpPr>
        <p:spPr>
          <a:xfrm>
            <a:off x="5670566" y="4696950"/>
            <a:ext cx="1107996" cy="646331"/>
          </a:xfrm>
          <a:prstGeom prst="rect">
            <a:avLst/>
          </a:prstGeom>
          <a:noFill/>
        </p:spPr>
        <p:txBody>
          <a:bodyPr wrap="none" rtlCol="0">
            <a:spAutoFit/>
          </a:bodyPr>
          <a:lstStyle/>
          <a:p>
            <a:pPr algn="ctr"/>
            <a:r>
              <a:rPr lang="en-US" altLang="zh-CN" i="1" dirty="0"/>
              <a:t>LEC1</a:t>
            </a:r>
          </a:p>
          <a:p>
            <a:r>
              <a:rPr lang="zh-CN" altLang="en-US" dirty="0"/>
              <a:t>敲除植株</a:t>
            </a:r>
          </a:p>
        </p:txBody>
      </p:sp>
      <p:pic>
        <p:nvPicPr>
          <p:cNvPr id="61" name="图片 60" descr="碗里有食物&#10;&#10;描述已自动生成">
            <a:extLst>
              <a:ext uri="{FF2B5EF4-FFF2-40B4-BE49-F238E27FC236}">
                <a16:creationId xmlns:a16="http://schemas.microsoft.com/office/drawing/2014/main" id="{6F5C60BD-2785-4D72-BD8C-EB3A853F2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823" y="2475544"/>
            <a:ext cx="1594651" cy="2123751"/>
          </a:xfrm>
          <a:prstGeom prst="rect">
            <a:avLst/>
          </a:prstGeom>
        </p:spPr>
      </p:pic>
      <p:sp>
        <p:nvSpPr>
          <p:cNvPr id="62" name="文本框 61">
            <a:extLst>
              <a:ext uri="{FF2B5EF4-FFF2-40B4-BE49-F238E27FC236}">
                <a16:creationId xmlns:a16="http://schemas.microsoft.com/office/drawing/2014/main" id="{E18647E2-47B1-463B-B248-A3EC1601D9DA}"/>
              </a:ext>
            </a:extLst>
          </p:cNvPr>
          <p:cNvSpPr txBox="1"/>
          <p:nvPr/>
        </p:nvSpPr>
        <p:spPr>
          <a:xfrm>
            <a:off x="7327614" y="4697613"/>
            <a:ext cx="1107996" cy="646331"/>
          </a:xfrm>
          <a:prstGeom prst="rect">
            <a:avLst/>
          </a:prstGeom>
          <a:noFill/>
        </p:spPr>
        <p:txBody>
          <a:bodyPr wrap="none" rtlCol="0">
            <a:spAutoFit/>
          </a:bodyPr>
          <a:lstStyle/>
          <a:p>
            <a:pPr algn="ctr"/>
            <a:r>
              <a:rPr lang="en-US" altLang="zh-CN" i="1" dirty="0"/>
              <a:t>LEC2</a:t>
            </a:r>
          </a:p>
          <a:p>
            <a:r>
              <a:rPr lang="zh-CN" altLang="en-US" dirty="0"/>
              <a:t>敲除植株</a:t>
            </a:r>
          </a:p>
        </p:txBody>
      </p:sp>
    </p:spTree>
    <p:extLst>
      <p:ext uri="{BB962C8B-B14F-4D97-AF65-F5344CB8AC3E}">
        <p14:creationId xmlns:p14="http://schemas.microsoft.com/office/powerpoint/2010/main" val="250891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3C7FE5F-1A47-47C8-A598-CCDE3D2E22E1}"/>
              </a:ext>
            </a:extLst>
          </p:cNvPr>
          <p:cNvSpPr/>
          <p:nvPr/>
        </p:nvSpPr>
        <p:spPr>
          <a:xfrm>
            <a:off x="360218" y="304799"/>
            <a:ext cx="415636" cy="415636"/>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Isosceles Triangle 26">
            <a:extLst>
              <a:ext uri="{FF2B5EF4-FFF2-40B4-BE49-F238E27FC236}">
                <a16:creationId xmlns:a16="http://schemas.microsoft.com/office/drawing/2014/main" id="{7DE71ED0-59BD-425A-9D5B-640EB26CF984}"/>
              </a:ext>
            </a:extLst>
          </p:cNvPr>
          <p:cNvSpPr/>
          <p:nvPr/>
        </p:nvSpPr>
        <p:spPr>
          <a:xfrm rot="10800000">
            <a:off x="143163" y="180108"/>
            <a:ext cx="415636" cy="415636"/>
          </a:xfrm>
          <a:prstGeom prst="triangle">
            <a:avLst/>
          </a:prstGeom>
          <a:solidFill>
            <a:srgbClr val="06AEEB"/>
          </a:solidFill>
          <a:ln>
            <a:solidFill>
              <a:srgbClr val="06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27">
            <a:extLst>
              <a:ext uri="{FF2B5EF4-FFF2-40B4-BE49-F238E27FC236}">
                <a16:creationId xmlns:a16="http://schemas.microsoft.com/office/drawing/2014/main" id="{B6B1E5FD-EBFD-4EC7-95E3-08AC7F11C1CE}"/>
              </a:ext>
            </a:extLst>
          </p:cNvPr>
          <p:cNvGrpSpPr/>
          <p:nvPr/>
        </p:nvGrpSpPr>
        <p:grpSpPr>
          <a:xfrm>
            <a:off x="877455" y="711205"/>
            <a:ext cx="8201890" cy="36949"/>
            <a:chOff x="877455" y="905161"/>
            <a:chExt cx="8201890" cy="36949"/>
          </a:xfrm>
          <a:solidFill>
            <a:srgbClr val="203864"/>
          </a:solidFill>
        </p:grpSpPr>
        <p:cxnSp>
          <p:nvCxnSpPr>
            <p:cNvPr id="29" name="Straight Connector 28">
              <a:extLst>
                <a:ext uri="{FF2B5EF4-FFF2-40B4-BE49-F238E27FC236}">
                  <a16:creationId xmlns:a16="http://schemas.microsoft.com/office/drawing/2014/main" id="{9DDFEEF5-7A04-4070-8879-A7598D42C53A}"/>
                </a:ext>
              </a:extLst>
            </p:cNvPr>
            <p:cNvCxnSpPr>
              <a:cxnSpLocks/>
            </p:cNvCxnSpPr>
            <p:nvPr/>
          </p:nvCxnSpPr>
          <p:spPr>
            <a:xfrm>
              <a:off x="877455" y="905161"/>
              <a:ext cx="8201890" cy="0"/>
            </a:xfrm>
            <a:prstGeom prst="line">
              <a:avLst/>
            </a:prstGeom>
            <a:grpFill/>
            <a:ln w="2857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397BE2-5B20-4794-9289-A2CCB0F7667D}"/>
                </a:ext>
              </a:extLst>
            </p:cNvPr>
            <p:cNvCxnSpPr/>
            <p:nvPr/>
          </p:nvCxnSpPr>
          <p:spPr>
            <a:xfrm>
              <a:off x="951345" y="942110"/>
              <a:ext cx="7970982" cy="0"/>
            </a:xfrm>
            <a:prstGeom prst="line">
              <a:avLst/>
            </a:prstGeom>
            <a:grpFill/>
            <a:ln>
              <a:solidFill>
                <a:srgbClr val="203864"/>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9F3DD2D-740D-4919-88F1-98D668C39D15}"/>
              </a:ext>
            </a:extLst>
          </p:cNvPr>
          <p:cNvSpPr txBox="1"/>
          <p:nvPr/>
        </p:nvSpPr>
        <p:spPr>
          <a:xfrm>
            <a:off x="849744" y="147782"/>
            <a:ext cx="3877985" cy="584775"/>
          </a:xfrm>
          <a:prstGeom prst="rect">
            <a:avLst/>
          </a:prstGeom>
          <a:noFill/>
        </p:spPr>
        <p:txBody>
          <a:bodyPr wrap="none" rtlCol="0">
            <a:spAutoFit/>
          </a:bodyPr>
          <a:lstStyle/>
          <a:p>
            <a:r>
              <a:rPr lang="zh-CN" altLang="en-US" sz="3200" b="1" dirty="0">
                <a:solidFill>
                  <a:srgbClr val="203864"/>
                </a:solidFill>
                <a:latin typeface="微软雅黑" panose="020B0503020204020204" pitchFamily="34" charset="-122"/>
                <a:ea typeface="微软雅黑" panose="020B0503020204020204" pitchFamily="34" charset="-122"/>
              </a:rPr>
              <a:t>教学和科研工作进展</a:t>
            </a:r>
          </a:p>
        </p:txBody>
      </p:sp>
      <p:pic>
        <p:nvPicPr>
          <p:cNvPr id="42" name="Picture 41">
            <a:extLst>
              <a:ext uri="{FF2B5EF4-FFF2-40B4-BE49-F238E27FC236}">
                <a16:creationId xmlns:a16="http://schemas.microsoft.com/office/drawing/2014/main" id="{0DA27DC7-D0A3-4320-90CF-08AC826948C9}"/>
              </a:ext>
            </a:extLst>
          </p:cNvPr>
          <p:cNvPicPr>
            <a:picLocks noChangeAspect="1"/>
          </p:cNvPicPr>
          <p:nvPr/>
        </p:nvPicPr>
        <p:blipFill>
          <a:blip r:embed="rId2"/>
          <a:stretch>
            <a:fillRect/>
          </a:stretch>
        </p:blipFill>
        <p:spPr>
          <a:xfrm>
            <a:off x="7781201" y="6520873"/>
            <a:ext cx="1236385" cy="207818"/>
          </a:xfrm>
          <a:prstGeom prst="rect">
            <a:avLst/>
          </a:prstGeom>
        </p:spPr>
      </p:pic>
      <p:sp>
        <p:nvSpPr>
          <p:cNvPr id="45" name="TextBox 15">
            <a:extLst>
              <a:ext uri="{FF2B5EF4-FFF2-40B4-BE49-F238E27FC236}">
                <a16:creationId xmlns:a16="http://schemas.microsoft.com/office/drawing/2014/main" id="{D35AD172-FFC5-4BE9-9136-DB417ACBCF7A}"/>
              </a:ext>
            </a:extLst>
          </p:cNvPr>
          <p:cNvSpPr txBox="1"/>
          <p:nvPr/>
        </p:nvSpPr>
        <p:spPr>
          <a:xfrm>
            <a:off x="516347" y="1074574"/>
            <a:ext cx="8111306" cy="400110"/>
          </a:xfrm>
          <a:prstGeom prst="rect">
            <a:avLst/>
          </a:prstGeom>
          <a:noFill/>
        </p:spPr>
        <p:txBody>
          <a:bodyPr wrap="square" rtlCol="0">
            <a:spAutoFit/>
          </a:bodyPr>
          <a:lstStyle/>
          <a:p>
            <a:pPr>
              <a:spcBef>
                <a:spcPts val="250"/>
              </a:spcBef>
              <a:spcAft>
                <a:spcPts val="250"/>
              </a:spcAft>
            </a:pPr>
            <a:r>
              <a:rPr lang="zh-CN" altLang="en-US" sz="2000" b="1" dirty="0"/>
              <a:t>        研究成果</a:t>
            </a:r>
            <a:r>
              <a:rPr lang="en-US" altLang="zh-CN" sz="2000" b="1" dirty="0"/>
              <a:t>3</a:t>
            </a:r>
            <a:r>
              <a:rPr lang="zh-CN" altLang="en-US" sz="2000" b="1" dirty="0"/>
              <a:t>：二倍体无籽西瓜的诱导体系的建立</a:t>
            </a:r>
            <a:endParaRPr lang="zh-CN" altLang="en-US" sz="2000" b="1" dirty="0">
              <a:latin typeface="微软雅黑" panose="020B0503020204020204" pitchFamily="34" charset="-122"/>
              <a:ea typeface="微软雅黑" panose="020B0503020204020204" pitchFamily="34" charset="-122"/>
            </a:endParaRPr>
          </a:p>
        </p:txBody>
      </p:sp>
      <p:pic>
        <p:nvPicPr>
          <p:cNvPr id="3" name="图片 2" descr="图片包含 图示&#10;&#10;描述已自动生成">
            <a:extLst>
              <a:ext uri="{FF2B5EF4-FFF2-40B4-BE49-F238E27FC236}">
                <a16:creationId xmlns:a16="http://schemas.microsoft.com/office/drawing/2014/main" id="{1B5C1BEE-5AD9-436F-80E4-9A02C1998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506" y="1535360"/>
            <a:ext cx="5542445" cy="4161359"/>
          </a:xfrm>
          <a:prstGeom prst="rect">
            <a:avLst/>
          </a:prstGeom>
        </p:spPr>
      </p:pic>
      <p:sp>
        <p:nvSpPr>
          <p:cNvPr id="4" name="文本框 3">
            <a:extLst>
              <a:ext uri="{FF2B5EF4-FFF2-40B4-BE49-F238E27FC236}">
                <a16:creationId xmlns:a16="http://schemas.microsoft.com/office/drawing/2014/main" id="{87BBF8F8-077A-4503-8A88-969DD4437383}"/>
              </a:ext>
            </a:extLst>
          </p:cNvPr>
          <p:cNvSpPr txBox="1"/>
          <p:nvPr/>
        </p:nvSpPr>
        <p:spPr>
          <a:xfrm>
            <a:off x="1647744" y="5794344"/>
            <a:ext cx="6661311" cy="369332"/>
          </a:xfrm>
          <a:prstGeom prst="rect">
            <a:avLst/>
          </a:prstGeom>
          <a:noFill/>
        </p:spPr>
        <p:txBody>
          <a:bodyPr wrap="none" rtlCol="0">
            <a:spAutoFit/>
          </a:bodyPr>
          <a:lstStyle/>
          <a:p>
            <a:r>
              <a:rPr lang="zh-CN" altLang="en-US" dirty="0"/>
              <a:t>和李征教授合作，敲除植物生殖关键基因</a:t>
            </a:r>
            <a:r>
              <a:rPr lang="en-US" altLang="zh-CN" i="1" dirty="0"/>
              <a:t>REC8</a:t>
            </a:r>
            <a:r>
              <a:rPr lang="zh-CN" altLang="en-US" dirty="0"/>
              <a:t>以后，西瓜无籽。</a:t>
            </a:r>
          </a:p>
        </p:txBody>
      </p:sp>
    </p:spTree>
    <p:extLst>
      <p:ext uri="{BB962C8B-B14F-4D97-AF65-F5344CB8AC3E}">
        <p14:creationId xmlns:p14="http://schemas.microsoft.com/office/powerpoint/2010/main" val="42566142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1660</TotalTime>
  <Words>1471</Words>
  <Application>Microsoft Office PowerPoint</Application>
  <PresentationFormat>全屏显示(4:3)</PresentationFormat>
  <Paragraphs>136</Paragraphs>
  <Slides>21</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21</vt:i4>
      </vt:variant>
    </vt:vector>
  </HeadingPairs>
  <TitlesOfParts>
    <vt:vector size="28" baseType="lpstr">
      <vt:lpstr>Apple Chancery</vt:lpstr>
      <vt:lpstr>等线</vt:lpstr>
      <vt:lpstr>微软雅黑</vt:lpstr>
      <vt:lpstr>Arial</vt:lpstr>
      <vt:lpstr>Calibri</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5575</dc:creator>
  <cp:lastModifiedBy>Li Yuan</cp:lastModifiedBy>
  <cp:revision>42</cp:revision>
  <dcterms:created xsi:type="dcterms:W3CDTF">2020-06-12T07:46:10Z</dcterms:created>
  <dcterms:modified xsi:type="dcterms:W3CDTF">2021-03-29T02:02:45Z</dcterms:modified>
</cp:coreProperties>
</file>