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0"/>
  </p:notesMasterIdLst>
  <p:sldIdLst>
    <p:sldId id="283" r:id="rId3"/>
    <p:sldId id="599" r:id="rId4"/>
    <p:sldId id="607" r:id="rId5"/>
    <p:sldId id="609" r:id="rId6"/>
    <p:sldId id="608" r:id="rId7"/>
    <p:sldId id="605" r:id="rId8"/>
    <p:sldId id="606" r:id="rId9"/>
    <p:sldId id="610" r:id="rId10"/>
    <p:sldId id="611" r:id="rId11"/>
    <p:sldId id="612" r:id="rId12"/>
    <p:sldId id="613" r:id="rId13"/>
    <p:sldId id="614" r:id="rId14"/>
    <p:sldId id="615" r:id="rId15"/>
    <p:sldId id="616" r:id="rId16"/>
    <p:sldId id="617" r:id="rId17"/>
    <p:sldId id="619" r:id="rId18"/>
    <p:sldId id="323" r:id="rId19"/>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C0A9"/>
    <a:srgbClr val="00A1DA"/>
    <a:srgbClr val="19C3FF"/>
    <a:srgbClr val="FF6600"/>
    <a:srgbClr val="F9FF0D"/>
    <a:srgbClr val="E96565"/>
    <a:srgbClr val="FF9933"/>
    <a:srgbClr val="DDE200"/>
    <a:srgbClr val="CC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537" autoAdjust="0"/>
    <p:restoredTop sz="93080" autoAdjust="0"/>
  </p:normalViewPr>
  <p:slideViewPr>
    <p:cSldViewPr>
      <p:cViewPr varScale="1">
        <p:scale>
          <a:sx n="106" d="100"/>
          <a:sy n="106" d="100"/>
        </p:scale>
        <p:origin x="-504" y="-84"/>
      </p:cViewPr>
      <p:guideLst>
        <p:guide orient="horz" pos="2428"/>
        <p:guide pos="4074"/>
      </p:guideLst>
    </p:cSldViewPr>
  </p:slideViewPr>
  <p:notesTextViewPr>
    <p:cViewPr>
      <p:scale>
        <a:sx n="100" d="100"/>
        <a:sy n="100" d="100"/>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FAED0-7D10-4239-9B56-C55805060B86}" type="datetimeFigureOut">
              <a:rPr lang="zh-CN" altLang="en-US" smtClean="0"/>
              <a:pPr/>
              <a:t>2019/3/1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47A23-5BA8-44CE-9215-79B767159C4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2019/3/1</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201"/>
            <a:ext cx="10971372"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2019/3/1</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2019/3/1</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2019/3/1</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2019/3/1</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1612"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2019/3/1</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0613"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2019/3/1</a:t>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79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79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2019/3/1</a:t>
            </a:fld>
            <a:endParaRPr lang="zh-CN" altLang="en-US"/>
          </a:p>
        </p:txBody>
      </p:sp>
      <p:sp>
        <p:nvSpPr>
          <p:cNvPr id="8" name="页脚占位符 7"/>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2019/3/1</a:t>
            </a:fld>
            <a:endParaRPr lang="zh-CN" altLang="en-US"/>
          </a:p>
        </p:txBody>
      </p:sp>
      <p:sp>
        <p:nvSpPr>
          <p:cNvPr id="4" name="页脚占位符 3"/>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2019/3/1</a:t>
            </a:fld>
            <a:endParaRPr lang="zh-CN" altLang="en-US"/>
          </a:p>
        </p:txBody>
      </p:sp>
      <p:sp>
        <p:nvSpPr>
          <p:cNvPr id="3" name="页脚占位符 2"/>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5675" y="273050"/>
            <a:ext cx="68151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002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2019/3/1</a:t>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521" y="1600201"/>
            <a:ext cx="10971372"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2019/3/1</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2019/3/1</a:t>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1213"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2019/3/1</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1613"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pPr/>
              <a:t>2019/3/1</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矩形 1"/>
          <p:cNvSpPr/>
          <p:nvPr userDrawn="1"/>
        </p:nvSpPr>
        <p:spPr>
          <a:xfrm>
            <a:off x="0" y="0"/>
            <a:ext cx="12190095"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pic>
        <p:nvPicPr>
          <p:cNvPr id="3" name="图片 2"/>
          <p:cNvPicPr>
            <a:picLocks noChangeAspect="1"/>
          </p:cNvPicPr>
          <p:nvPr userDrawn="1"/>
        </p:nvPicPr>
        <p:blipFill rotWithShape="1">
          <a:blip r:embed="rId2" cstate="print"/>
          <a:srcRect/>
          <a:stretch>
            <a:fillRect/>
          </a:stretch>
        </p:blipFill>
        <p:spPr>
          <a:xfrm>
            <a:off x="334" y="3224166"/>
            <a:ext cx="12189427" cy="3613452"/>
          </a:xfrm>
          <a:prstGeom prst="rect">
            <a:avLst/>
          </a:prstGeom>
        </p:spPr>
      </p:pic>
      <p:sp>
        <p:nvSpPr>
          <p:cNvPr id="4" name="矩形 3"/>
          <p:cNvSpPr/>
          <p:nvPr userDrawn="1"/>
        </p:nvSpPr>
        <p:spPr>
          <a:xfrm>
            <a:off x="0" y="0"/>
            <a:ext cx="12190095" cy="629602"/>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5" name="矩形 4"/>
          <p:cNvSpPr/>
          <p:nvPr userDrawn="1"/>
        </p:nvSpPr>
        <p:spPr>
          <a:xfrm>
            <a:off x="0" y="6797815"/>
            <a:ext cx="12190095" cy="85327"/>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Tree>
  </p:cSld>
  <p:clrMapOvr>
    <a:masterClrMapping/>
  </p:clrMapOvr>
  <p:transition advTm="3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2019/3/1</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201"/>
            <a:ext cx="721054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26413" y="1600201"/>
            <a:ext cx="721266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2019/3/1</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2019/3/1</a:t>
            </a:fld>
            <a:endParaRPr lang="zh-CN" altLang="en-US"/>
          </a:p>
        </p:txBody>
      </p:sp>
      <p:sp>
        <p:nvSpPr>
          <p:cNvPr id="8" name="页脚占位符 7"/>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2019/3/1</a:t>
            </a:fld>
            <a:endParaRPr lang="zh-CN" altLang="en-US"/>
          </a:p>
        </p:txBody>
      </p:sp>
      <p:sp>
        <p:nvSpPr>
          <p:cNvPr id="4" name="页脚占位符 3"/>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2019/3/1</a:t>
            </a:fld>
            <a:endParaRPr lang="zh-CN" altLang="en-US"/>
          </a:p>
        </p:txBody>
      </p:sp>
      <p:sp>
        <p:nvSpPr>
          <p:cNvPr id="3" name="页脚占位符 2"/>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2019/3/1</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pPr/>
              <a:t>2019/3/1</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rot="10800000">
            <a:off x="-6898" y="-10666"/>
            <a:ext cx="12197310"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rot="10800000">
            <a:off x="-6898" y="-10666"/>
            <a:ext cx="12197310"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1958117" y="5445224"/>
            <a:ext cx="24681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1958117" y="6165304"/>
            <a:ext cx="246810" cy="7200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349080" y="764704"/>
            <a:ext cx="11449272" cy="0"/>
          </a:xfrm>
          <a:prstGeom prst="line">
            <a:avLst/>
          </a:prstGeom>
          <a:ln w="28575">
            <a:solidFill>
              <a:schemeClr val="bg1">
                <a:lumMod val="75000"/>
              </a:schemeClr>
            </a:solidFill>
          </a:ln>
          <a:effectLst>
            <a:outerShdw dist="254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313570" y="168029"/>
            <a:ext cx="246810" cy="2468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60380" y="414839"/>
            <a:ext cx="246810" cy="2468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jpeg"/><Relationship Id="rId2" Type="http://schemas.openxmlformats.org/officeDocument/2006/relationships/tags" Target="../tags/tag2.xml"/><Relationship Id="rId16"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1.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219.245.196.189:8013/zcg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A_图片 3"/>
          <p:cNvPicPr>
            <a:picLocks noChangeAspect="1" noChangeArrowheads="1"/>
          </p:cNvPicPr>
          <p:nvPr>
            <p:custDataLst>
              <p:tags r:id="rId1"/>
            </p:custDataLst>
          </p:nvPr>
        </p:nvPicPr>
        <p:blipFill rotWithShape="1">
          <a:blip r:embed="rId16">
            <a:extLst>
              <a:ext uri="{28A0092B-C50C-407E-A947-70E740481C1C}">
                <a14:useLocalDpi xmlns="" xmlns:a14="http://schemas.microsoft.com/office/drawing/2010/main" val="0"/>
              </a:ext>
            </a:extLst>
          </a:blip>
          <a:srcRect t="63580"/>
          <a:stretch>
            <a:fillRect/>
          </a:stretch>
        </p:blipFill>
        <p:spPr bwMode="auto">
          <a:xfrm>
            <a:off x="-3175" y="4362044"/>
            <a:ext cx="12199938" cy="2502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A_图片 2"/>
          <p:cNvPicPr>
            <a:picLocks noChangeAspect="1" noChangeArrowheads="1"/>
          </p:cNvPicPr>
          <p:nvPr>
            <p:custDataLst>
              <p:tags r:id="rId2"/>
            </p:custDataLst>
          </p:nvPr>
        </p:nvPicPr>
        <p:blipFill>
          <a:blip r:embed="rId17" cstate="print">
            <a:extLst>
              <a:ext uri="{28A0092B-C50C-407E-A947-70E740481C1C}">
                <a14:useLocalDpi xmlns="" xmlns:a14="http://schemas.microsoft.com/office/drawing/2010/main" val="0"/>
              </a:ext>
            </a:extLst>
          </a:blip>
          <a:stretch>
            <a:fillRect/>
          </a:stretch>
        </p:blipFill>
        <p:spPr bwMode="auto">
          <a:xfrm>
            <a:off x="-7317" y="-10667"/>
            <a:ext cx="12190410" cy="4372711"/>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pic>
      <p:sp>
        <p:nvSpPr>
          <p:cNvPr id="5" name="PA_文本框 3"/>
          <p:cNvSpPr txBox="1"/>
          <p:nvPr>
            <p:custDataLst>
              <p:tags r:id="rId3"/>
            </p:custDataLst>
          </p:nvPr>
        </p:nvSpPr>
        <p:spPr>
          <a:xfrm>
            <a:off x="366871" y="4929198"/>
            <a:ext cx="5728335" cy="829945"/>
          </a:xfrm>
          <a:prstGeom prst="rect">
            <a:avLst/>
          </a:prstGeom>
          <a:noFill/>
          <a:effectLst/>
        </p:spPr>
        <p:txBody>
          <a:bodyPr wrap="square" rtlCol="0">
            <a:spAutoFit/>
          </a:bodyPr>
          <a:lstStyle/>
          <a:p>
            <a:r>
              <a:rPr lang="zh-CN" altLang="en-US" sz="4800" b="1" kern="2200" spc="600" dirty="0" smtClean="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anose="020B0503020204020204" pitchFamily="34" charset="-122"/>
                <a:ea typeface="微软雅黑" panose="020B0503020204020204" pitchFamily="34" charset="-122"/>
              </a:rPr>
              <a:t>国有资产管理系统</a:t>
            </a:r>
          </a:p>
        </p:txBody>
      </p:sp>
      <p:sp>
        <p:nvSpPr>
          <p:cNvPr id="6" name="PA_文本框 3"/>
          <p:cNvSpPr txBox="1"/>
          <p:nvPr>
            <p:custDataLst>
              <p:tags r:id="rId4"/>
            </p:custDataLst>
          </p:nvPr>
        </p:nvSpPr>
        <p:spPr>
          <a:xfrm>
            <a:off x="6916901" y="5759465"/>
            <a:ext cx="3608705" cy="614045"/>
          </a:xfrm>
          <a:prstGeom prst="rect">
            <a:avLst/>
          </a:prstGeom>
          <a:noFill/>
          <a:effectLst/>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山东国子软件股份有限公司</a:t>
            </a:r>
          </a:p>
          <a:p>
            <a:pPr algn="ctr"/>
            <a:r>
              <a:rPr lang="en-US" altLang="zh-CN" sz="1400" kern="0" dirty="0">
                <a:latin typeface="微软雅黑" panose="020B0503020204020204" pitchFamily="34" charset="-122"/>
                <a:ea typeface="微软雅黑" panose="020B0503020204020204" pitchFamily="34" charset="-122"/>
                <a:sym typeface="+mn-ea"/>
              </a:rPr>
              <a:t>www.googosoft.com</a:t>
            </a:r>
            <a:endParaRPr lang="en-US" altLang="zh-CN" sz="1400" b="1" kern="0" dirty="0">
              <a:solidFill>
                <a:srgbClr val="0070C0"/>
              </a:solidFill>
              <a:latin typeface="微软雅黑" panose="020B0503020204020204" pitchFamily="34" charset="-122"/>
              <a:ea typeface="微软雅黑" panose="020B0503020204020204" pitchFamily="34" charset="-122"/>
              <a:sym typeface="+mn-ea"/>
            </a:endParaRPr>
          </a:p>
        </p:txBody>
      </p:sp>
      <p:sp>
        <p:nvSpPr>
          <p:cNvPr id="9" name="PA_Flowchart: Decision 8"/>
          <p:cNvSpPr/>
          <p:nvPr>
            <p:custDataLst>
              <p:tags r:id="rId5"/>
            </p:custDataLst>
          </p:nvPr>
        </p:nvSpPr>
        <p:spPr>
          <a:xfrm>
            <a:off x="8903518" y="3112113"/>
            <a:ext cx="2549085" cy="2464116"/>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_Flowchart: Decision 10"/>
          <p:cNvSpPr/>
          <p:nvPr>
            <p:custDataLst>
              <p:tags r:id="rId6"/>
            </p:custDataLst>
          </p:nvPr>
        </p:nvSpPr>
        <p:spPr>
          <a:xfrm>
            <a:off x="7685671" y="4148920"/>
            <a:ext cx="412034" cy="398300"/>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Flowchart: Decision 13"/>
          <p:cNvSpPr/>
          <p:nvPr>
            <p:custDataLst>
              <p:tags r:id="rId7"/>
            </p:custDataLst>
          </p:nvPr>
        </p:nvSpPr>
        <p:spPr>
          <a:xfrm>
            <a:off x="8083240" y="3958766"/>
            <a:ext cx="824069" cy="796600"/>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Flowchart: Decision 14"/>
          <p:cNvSpPr/>
          <p:nvPr>
            <p:custDataLst>
              <p:tags r:id="rId8"/>
            </p:custDataLst>
          </p:nvPr>
        </p:nvSpPr>
        <p:spPr>
          <a:xfrm>
            <a:off x="10525794" y="2924536"/>
            <a:ext cx="667662" cy="645407"/>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_Flowchart: Decision 16"/>
          <p:cNvSpPr/>
          <p:nvPr>
            <p:custDataLst>
              <p:tags r:id="rId9"/>
            </p:custDataLst>
          </p:nvPr>
        </p:nvSpPr>
        <p:spPr>
          <a:xfrm>
            <a:off x="11393508" y="2800215"/>
            <a:ext cx="257216" cy="248642"/>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_文本框 3"/>
          <p:cNvSpPr txBox="1"/>
          <p:nvPr>
            <p:custDataLst>
              <p:tags r:id="rId10"/>
            </p:custDataLst>
          </p:nvPr>
        </p:nvSpPr>
        <p:spPr>
          <a:xfrm>
            <a:off x="6308725" y="4869180"/>
            <a:ext cx="3359150" cy="398780"/>
          </a:xfrm>
          <a:prstGeom prst="rect">
            <a:avLst/>
          </a:prstGeom>
          <a:noFill/>
          <a:effectLst/>
        </p:spPr>
        <p:txBody>
          <a:bodyPr wrap="square" rtlCol="0">
            <a:spAutoFit/>
          </a:bodyPr>
          <a:lstStyle/>
          <a:p>
            <a:r>
              <a:rPr lang="en-US" altLang="zh-CN" sz="2000" dirty="0" smtClean="0">
                <a:solidFill>
                  <a:srgbClr val="0070C0"/>
                </a:solidFill>
                <a:latin typeface="微软雅黑" panose="020B0503020204020204" pitchFamily="34" charset="-122"/>
                <a:ea typeface="微软雅黑" panose="020B0503020204020204" pitchFamily="34" charset="-122"/>
              </a:rPr>
              <a:t>| </a:t>
            </a:r>
            <a:r>
              <a:rPr lang="zh-CN" altLang="en-US" sz="2000" dirty="0" smtClean="0">
                <a:solidFill>
                  <a:srgbClr val="0070C0"/>
                </a:solidFill>
                <a:latin typeface="微软雅黑" panose="020B0503020204020204" pitchFamily="34" charset="-122"/>
                <a:ea typeface="微软雅黑" panose="020B0503020204020204" pitchFamily="34" charset="-122"/>
              </a:rPr>
              <a:t>严谨 </a:t>
            </a:r>
            <a:r>
              <a:rPr lang="en-US" altLang="zh-CN" sz="2000" dirty="0" smtClean="0">
                <a:solidFill>
                  <a:srgbClr val="0070C0"/>
                </a:solidFill>
                <a:latin typeface="微软雅黑" panose="020B0503020204020204" pitchFamily="34" charset="-122"/>
                <a:ea typeface="微软雅黑" panose="020B0503020204020204" pitchFamily="34" charset="-122"/>
              </a:rPr>
              <a:t>| </a:t>
            </a:r>
            <a:r>
              <a:rPr lang="zh-CN" altLang="en-US" sz="2000" dirty="0" smtClean="0">
                <a:solidFill>
                  <a:srgbClr val="0070C0"/>
                </a:solidFill>
                <a:latin typeface="微软雅黑" panose="020B0503020204020204" pitchFamily="34" charset="-122"/>
                <a:ea typeface="微软雅黑" panose="020B0503020204020204" pitchFamily="34" charset="-122"/>
              </a:rPr>
              <a:t>专注 </a:t>
            </a:r>
            <a:r>
              <a:rPr lang="en-US" altLang="zh-CN" sz="2000" dirty="0" smtClean="0">
                <a:solidFill>
                  <a:srgbClr val="0070C0"/>
                </a:solidFill>
                <a:latin typeface="微软雅黑" panose="020B0503020204020204" pitchFamily="34" charset="-122"/>
                <a:ea typeface="微软雅黑" panose="020B0503020204020204" pitchFamily="34" charset="-122"/>
              </a:rPr>
              <a:t>| </a:t>
            </a:r>
            <a:r>
              <a:rPr lang="zh-CN" altLang="en-US" sz="2000" dirty="0" smtClean="0">
                <a:solidFill>
                  <a:srgbClr val="0070C0"/>
                </a:solidFill>
                <a:latin typeface="微软雅黑" panose="020B0503020204020204" pitchFamily="34" charset="-122"/>
                <a:ea typeface="微软雅黑" panose="020B0503020204020204" pitchFamily="34" charset="-122"/>
              </a:rPr>
              <a:t>责任 </a:t>
            </a:r>
            <a:r>
              <a:rPr lang="en-US" altLang="zh-CN" sz="2000" dirty="0" smtClean="0">
                <a:solidFill>
                  <a:srgbClr val="0070C0"/>
                </a:solidFill>
                <a:latin typeface="微软雅黑" panose="020B0503020204020204" pitchFamily="34" charset="-122"/>
                <a:ea typeface="微软雅黑" panose="020B0503020204020204" pitchFamily="34" charset="-122"/>
              </a:rPr>
              <a:t>|</a:t>
            </a:r>
            <a:r>
              <a:rPr lang="zh-CN" altLang="en-US" sz="2000" dirty="0" smtClean="0">
                <a:solidFill>
                  <a:srgbClr val="0070C0"/>
                </a:solidFill>
                <a:latin typeface="微软雅黑" panose="020B0503020204020204" pitchFamily="34" charset="-122"/>
                <a:ea typeface="微软雅黑" panose="020B0503020204020204" pitchFamily="34" charset="-122"/>
                <a:sym typeface="+mn-ea"/>
              </a:rPr>
              <a:t> 卓越 </a:t>
            </a:r>
            <a:r>
              <a:rPr lang="en-US" altLang="zh-CN" sz="2000" dirty="0" smtClean="0">
                <a:solidFill>
                  <a:srgbClr val="0070C0"/>
                </a:solidFill>
                <a:latin typeface="微软雅黑" panose="020B0503020204020204" pitchFamily="34" charset="-122"/>
                <a:ea typeface="微软雅黑" panose="020B0503020204020204" pitchFamily="34" charset="-122"/>
                <a:sym typeface="+mn-ea"/>
              </a:rPr>
              <a:t>|</a:t>
            </a:r>
            <a:endParaRPr lang="zh-CN" altLang="en-US" sz="2000" dirty="0">
              <a:solidFill>
                <a:srgbClr val="0070C0"/>
              </a:solidFill>
              <a:latin typeface="微软雅黑" panose="020B0503020204020204" pitchFamily="34" charset="-122"/>
              <a:ea typeface="微软雅黑" panose="020B0503020204020204" pitchFamily="34" charset="-122"/>
            </a:endParaRPr>
          </a:p>
        </p:txBody>
      </p:sp>
      <p:cxnSp>
        <p:nvCxnSpPr>
          <p:cNvPr id="13" name="PA_直接连接符 12"/>
          <p:cNvCxnSpPr/>
          <p:nvPr>
            <p:custDataLst>
              <p:tags r:id="rId11"/>
            </p:custDataLst>
          </p:nvPr>
        </p:nvCxnSpPr>
        <p:spPr>
          <a:xfrm>
            <a:off x="6165693" y="4799678"/>
            <a:ext cx="0" cy="1603086"/>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21" name="PA_Flowchart: Decision 20"/>
          <p:cNvSpPr/>
          <p:nvPr>
            <p:custDataLst>
              <p:tags r:id="rId12"/>
            </p:custDataLst>
          </p:nvPr>
        </p:nvSpPr>
        <p:spPr>
          <a:xfrm>
            <a:off x="10943632" y="3122133"/>
            <a:ext cx="1156968" cy="1118403"/>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_Flowchart: Decision 22"/>
          <p:cNvSpPr/>
          <p:nvPr>
            <p:custDataLst>
              <p:tags r:id="rId13"/>
            </p:custDataLst>
          </p:nvPr>
        </p:nvSpPr>
        <p:spPr>
          <a:xfrm>
            <a:off x="11193456" y="4536909"/>
            <a:ext cx="667662" cy="645407"/>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750" fill="hold"/>
                                        <p:tgtEl>
                                          <p:spTgt spid="1026"/>
                                        </p:tgtEl>
                                        <p:attrNameLst>
                                          <p:attrName>ppt_w</p:attrName>
                                        </p:attrNameLst>
                                      </p:cBhvr>
                                      <p:tavLst>
                                        <p:tav tm="0">
                                          <p:val>
                                            <p:strVal val="4/3*#ppt_w"/>
                                          </p:val>
                                        </p:tav>
                                        <p:tav tm="100000">
                                          <p:val>
                                            <p:strVal val="#ppt_w"/>
                                          </p:val>
                                        </p:tav>
                                      </p:tavLst>
                                    </p:anim>
                                    <p:anim calcmode="lin" valueType="num">
                                      <p:cBhvr>
                                        <p:cTn id="8" dur="3750" fill="hold"/>
                                        <p:tgtEl>
                                          <p:spTgt spid="1026"/>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p:cTn id="11" dur="1250" fill="hold"/>
                                        <p:tgtEl>
                                          <p:spTgt spid="9"/>
                                        </p:tgtEl>
                                        <p:attrNameLst>
                                          <p:attrName>ppt_w</p:attrName>
                                        </p:attrNameLst>
                                      </p:cBhvr>
                                      <p:tavLst>
                                        <p:tav tm="0">
                                          <p:val>
                                            <p:fltVal val="0"/>
                                          </p:val>
                                        </p:tav>
                                        <p:tav tm="100000">
                                          <p:val>
                                            <p:strVal val="#ppt_w"/>
                                          </p:val>
                                        </p:tav>
                                      </p:tavLst>
                                    </p:anim>
                                    <p:anim calcmode="lin" valueType="num">
                                      <p:cBhvr>
                                        <p:cTn id="12" dur="125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5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250" fill="hold"/>
                                        <p:tgtEl>
                                          <p:spTgt spid="21"/>
                                        </p:tgtEl>
                                        <p:attrNameLst>
                                          <p:attrName>ppt_w</p:attrName>
                                        </p:attrNameLst>
                                      </p:cBhvr>
                                      <p:tavLst>
                                        <p:tav tm="0">
                                          <p:val>
                                            <p:fltVal val="0"/>
                                          </p:val>
                                        </p:tav>
                                        <p:tav tm="100000">
                                          <p:val>
                                            <p:strVal val="#ppt_w"/>
                                          </p:val>
                                        </p:tav>
                                      </p:tavLst>
                                    </p:anim>
                                    <p:anim calcmode="lin" valueType="num">
                                      <p:cBhvr>
                                        <p:cTn id="16" dur="1250" fill="hold"/>
                                        <p:tgtEl>
                                          <p:spTgt spid="2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250" fill="hold"/>
                                        <p:tgtEl>
                                          <p:spTgt spid="15"/>
                                        </p:tgtEl>
                                        <p:attrNameLst>
                                          <p:attrName>ppt_w</p:attrName>
                                        </p:attrNameLst>
                                      </p:cBhvr>
                                      <p:tavLst>
                                        <p:tav tm="0">
                                          <p:val>
                                            <p:fltVal val="0"/>
                                          </p:val>
                                        </p:tav>
                                        <p:tav tm="100000">
                                          <p:val>
                                            <p:strVal val="#ppt_w"/>
                                          </p:val>
                                        </p:tav>
                                      </p:tavLst>
                                    </p:anim>
                                    <p:anim calcmode="lin" valueType="num">
                                      <p:cBhvr>
                                        <p:cTn id="20" dur="1250" fill="hold"/>
                                        <p:tgtEl>
                                          <p:spTgt spid="1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250" fill="hold"/>
                                        <p:tgtEl>
                                          <p:spTgt spid="14"/>
                                        </p:tgtEl>
                                        <p:attrNameLst>
                                          <p:attrName>ppt_w</p:attrName>
                                        </p:attrNameLst>
                                      </p:cBhvr>
                                      <p:tavLst>
                                        <p:tav tm="0">
                                          <p:val>
                                            <p:fltVal val="0"/>
                                          </p:val>
                                        </p:tav>
                                        <p:tav tm="100000">
                                          <p:val>
                                            <p:strVal val="#ppt_w"/>
                                          </p:val>
                                        </p:tav>
                                      </p:tavLst>
                                    </p:anim>
                                    <p:anim calcmode="lin" valueType="num">
                                      <p:cBhvr>
                                        <p:cTn id="24" dur="1250" fill="hold"/>
                                        <p:tgtEl>
                                          <p:spTgt spid="1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20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250" fill="hold"/>
                                        <p:tgtEl>
                                          <p:spTgt spid="23"/>
                                        </p:tgtEl>
                                        <p:attrNameLst>
                                          <p:attrName>ppt_w</p:attrName>
                                        </p:attrNameLst>
                                      </p:cBhvr>
                                      <p:tavLst>
                                        <p:tav tm="0">
                                          <p:val>
                                            <p:fltVal val="0"/>
                                          </p:val>
                                        </p:tav>
                                        <p:tav tm="100000">
                                          <p:val>
                                            <p:strVal val="#ppt_w"/>
                                          </p:val>
                                        </p:tav>
                                      </p:tavLst>
                                    </p:anim>
                                    <p:anim calcmode="lin" valueType="num">
                                      <p:cBhvr>
                                        <p:cTn id="28" dur="1250" fill="hold"/>
                                        <p:tgtEl>
                                          <p:spTgt spid="2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250" fill="hold"/>
                                        <p:tgtEl>
                                          <p:spTgt spid="11"/>
                                        </p:tgtEl>
                                        <p:attrNameLst>
                                          <p:attrName>ppt_w</p:attrName>
                                        </p:attrNameLst>
                                      </p:cBhvr>
                                      <p:tavLst>
                                        <p:tav tm="0">
                                          <p:val>
                                            <p:fltVal val="0"/>
                                          </p:val>
                                        </p:tav>
                                        <p:tav tm="100000">
                                          <p:val>
                                            <p:strVal val="#ppt_w"/>
                                          </p:val>
                                        </p:tav>
                                      </p:tavLst>
                                    </p:anim>
                                    <p:anim calcmode="lin" valueType="num">
                                      <p:cBhvr>
                                        <p:cTn id="32" dur="1250" fill="hold"/>
                                        <p:tgtEl>
                                          <p:spTgt spid="1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200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750" fill="hold"/>
                                        <p:tgtEl>
                                          <p:spTgt spid="17"/>
                                        </p:tgtEl>
                                        <p:attrNameLst>
                                          <p:attrName>ppt_w</p:attrName>
                                        </p:attrNameLst>
                                      </p:cBhvr>
                                      <p:tavLst>
                                        <p:tav tm="0">
                                          <p:val>
                                            <p:fltVal val="0"/>
                                          </p:val>
                                        </p:tav>
                                        <p:tav tm="100000">
                                          <p:val>
                                            <p:strVal val="#ppt_w"/>
                                          </p:val>
                                        </p:tav>
                                      </p:tavLst>
                                    </p:anim>
                                    <p:anim calcmode="lin" valueType="num">
                                      <p:cBhvr>
                                        <p:cTn id="36" dur="1750" fill="hold"/>
                                        <p:tgtEl>
                                          <p:spTgt spid="17"/>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16" presetClass="entr" presetSubtype="42"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outHorizontal)">
                                      <p:cBhvr>
                                        <p:cTn id="46" dur="500"/>
                                        <p:tgtEl>
                                          <p:spTgt spid="13"/>
                                        </p:tgtEl>
                                      </p:cBhvr>
                                    </p:animEffect>
                                  </p:childTnLst>
                                </p:cTn>
                              </p:par>
                            </p:childTnLst>
                          </p:cTn>
                        </p:par>
                        <p:par>
                          <p:cTn id="47" fill="hold">
                            <p:stCondLst>
                              <p:cond delay="5500"/>
                            </p:stCondLst>
                            <p:childTnLst>
                              <p:par>
                                <p:cTn id="48" presetID="12" presetClass="entr" presetSubtype="2" fill="hold" grpId="0" nodeType="afterEffect">
                                  <p:stCondLst>
                                    <p:cond delay="0"/>
                                  </p:stCondLst>
                                  <p:iterate type="lt">
                                    <p:tmPct val="10000"/>
                                  </p:iterate>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p:tgtEl>
                                          <p:spTgt spid="18"/>
                                        </p:tgtEl>
                                        <p:attrNameLst>
                                          <p:attrName>ppt_x</p:attrName>
                                        </p:attrNameLst>
                                      </p:cBhvr>
                                      <p:tavLst>
                                        <p:tav tm="0">
                                          <p:val>
                                            <p:strVal val="#ppt_x+#ppt_w*1.125000"/>
                                          </p:val>
                                        </p:tav>
                                        <p:tav tm="100000">
                                          <p:val>
                                            <p:strVal val="#ppt_x"/>
                                          </p:val>
                                        </p:tav>
                                      </p:tavLst>
                                    </p:anim>
                                    <p:animEffect transition="in" filter="wipe(left)">
                                      <p:cBhvr>
                                        <p:cTn id="51" dur="500"/>
                                        <p:tgtEl>
                                          <p:spTgt spid="18"/>
                                        </p:tgtEl>
                                      </p:cBhvr>
                                    </p:animEffect>
                                  </p:childTnLst>
                                </p:cTn>
                              </p:par>
                            </p:childTnLst>
                          </p:cTn>
                        </p:par>
                        <p:par>
                          <p:cTn id="52" fill="hold">
                            <p:stCondLst>
                              <p:cond delay="6750"/>
                            </p:stCondLst>
                            <p:childTnLst>
                              <p:par>
                                <p:cTn id="53" presetID="2" presetClass="entr" presetSubtype="4" fill="hold" grpId="0" nodeType="afterEffect">
                                  <p:stCondLst>
                                    <p:cond delay="0"/>
                                  </p:stCondLst>
                                  <p:iterate type="lt">
                                    <p:tmPct val="10000"/>
                                  </p:iterate>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par>
                          <p:cTn id="57" fill="hold">
                            <p:stCondLst>
                              <p:cond delay="8649"/>
                            </p:stCondLst>
                            <p:childTnLst>
                              <p:par>
                                <p:cTn id="58" presetID="27" presetClass="emph" presetSubtype="0" repeatCount="3000" fill="remove" grpId="1" nodeType="afterEffect">
                                  <p:stCondLst>
                                    <p:cond delay="0"/>
                                  </p:stCondLst>
                                  <p:childTnLst>
                                    <p:animClr clrSpc="rgb" dir="cw">
                                      <p:cBhvr override="childStyle">
                                        <p:cTn id="59" dur="250" autoRev="1" fill="remove"/>
                                        <p:tgtEl>
                                          <p:spTgt spid="9"/>
                                        </p:tgtEl>
                                        <p:attrNameLst>
                                          <p:attrName>style.color</p:attrName>
                                        </p:attrNameLst>
                                      </p:cBhvr>
                                      <p:to>
                                        <a:schemeClr val="bg1"/>
                                      </p:to>
                                    </p:animClr>
                                    <p:animClr clrSpc="rgb" dir="cw">
                                      <p:cBhvr>
                                        <p:cTn id="60" dur="250" autoRev="1" fill="remove"/>
                                        <p:tgtEl>
                                          <p:spTgt spid="9"/>
                                        </p:tgtEl>
                                        <p:attrNameLst>
                                          <p:attrName>fillcolor</p:attrName>
                                        </p:attrNameLst>
                                      </p:cBhvr>
                                      <p:to>
                                        <a:schemeClr val="bg1"/>
                                      </p:to>
                                    </p:animClr>
                                    <p:set>
                                      <p:cBhvr>
                                        <p:cTn id="61" dur="250" autoRev="1" fill="remove"/>
                                        <p:tgtEl>
                                          <p:spTgt spid="9"/>
                                        </p:tgtEl>
                                        <p:attrNameLst>
                                          <p:attrName>fill.type</p:attrName>
                                        </p:attrNameLst>
                                      </p:cBhvr>
                                      <p:to>
                                        <p:strVal val="solid"/>
                                      </p:to>
                                    </p:set>
                                    <p:set>
                                      <p:cBhvr>
                                        <p:cTn id="62" dur="250" autoRev="1" fill="remove"/>
                                        <p:tgtEl>
                                          <p:spTgt spid="9"/>
                                        </p:tgtEl>
                                        <p:attrNameLst>
                                          <p:attrName>fill.on</p:attrName>
                                        </p:attrNameLst>
                                      </p:cBhvr>
                                      <p:to>
                                        <p:strVal val="true"/>
                                      </p:to>
                                    </p:set>
                                  </p:childTnLst>
                                </p:cTn>
                              </p:par>
                              <p:par>
                                <p:cTn id="63" presetID="27" presetClass="emph" presetSubtype="0" repeatCount="3000" fill="remove" grpId="1" nodeType="withEffect">
                                  <p:stCondLst>
                                    <p:cond delay="250"/>
                                  </p:stCondLst>
                                  <p:childTnLst>
                                    <p:animClr clrSpc="rgb" dir="cw">
                                      <p:cBhvr override="childStyle">
                                        <p:cTn id="64" dur="375" autoRev="1" fill="remove"/>
                                        <p:tgtEl>
                                          <p:spTgt spid="14"/>
                                        </p:tgtEl>
                                        <p:attrNameLst>
                                          <p:attrName>style.color</p:attrName>
                                        </p:attrNameLst>
                                      </p:cBhvr>
                                      <p:to>
                                        <a:schemeClr val="bg1"/>
                                      </p:to>
                                    </p:animClr>
                                    <p:animClr clrSpc="rgb" dir="cw">
                                      <p:cBhvr>
                                        <p:cTn id="65" dur="375" autoRev="1" fill="remove"/>
                                        <p:tgtEl>
                                          <p:spTgt spid="14"/>
                                        </p:tgtEl>
                                        <p:attrNameLst>
                                          <p:attrName>fillcolor</p:attrName>
                                        </p:attrNameLst>
                                      </p:cBhvr>
                                      <p:to>
                                        <a:schemeClr val="bg1"/>
                                      </p:to>
                                    </p:animClr>
                                    <p:set>
                                      <p:cBhvr>
                                        <p:cTn id="66" dur="375" autoRev="1" fill="remove"/>
                                        <p:tgtEl>
                                          <p:spTgt spid="14"/>
                                        </p:tgtEl>
                                        <p:attrNameLst>
                                          <p:attrName>fill.type</p:attrName>
                                        </p:attrNameLst>
                                      </p:cBhvr>
                                      <p:to>
                                        <p:strVal val="solid"/>
                                      </p:to>
                                    </p:set>
                                    <p:set>
                                      <p:cBhvr>
                                        <p:cTn id="67" dur="375" autoRev="1" fill="remove"/>
                                        <p:tgtEl>
                                          <p:spTgt spid="14"/>
                                        </p:tgtEl>
                                        <p:attrNameLst>
                                          <p:attrName>fill.on</p:attrName>
                                        </p:attrNameLst>
                                      </p:cBhvr>
                                      <p:to>
                                        <p:strVal val="true"/>
                                      </p:to>
                                    </p:set>
                                  </p:childTnLst>
                                </p:cTn>
                              </p:par>
                              <p:par>
                                <p:cTn id="68" presetID="26" presetClass="emph" presetSubtype="0" repeatCount="3000" fill="hold" grpId="1" nodeType="withEffect">
                                  <p:stCondLst>
                                    <p:cond delay="0"/>
                                  </p:stCondLst>
                                  <p:childTnLst>
                                    <p:animEffect transition="out" filter="fade">
                                      <p:cBhvr>
                                        <p:cTn id="69" dur="500" tmFilter="0, 0; .2, .5; .8, .5; 1, 0"/>
                                        <p:tgtEl>
                                          <p:spTgt spid="15"/>
                                        </p:tgtEl>
                                      </p:cBhvr>
                                    </p:animEffect>
                                    <p:animScale>
                                      <p:cBhvr>
                                        <p:cTn id="70" dur="250" autoRev="1" fill="hold"/>
                                        <p:tgtEl>
                                          <p:spTgt spid="15"/>
                                        </p:tgtEl>
                                      </p:cBhvr>
                                      <p:by x="105000" y="105000"/>
                                    </p:animScale>
                                  </p:childTnLst>
                                </p:cTn>
                              </p:par>
                              <p:par>
                                <p:cTn id="71" presetID="27" presetClass="emph" presetSubtype="0" repeatCount="3000" fill="remove" grpId="1" nodeType="withEffect">
                                  <p:stCondLst>
                                    <p:cond delay="250"/>
                                  </p:stCondLst>
                                  <p:childTnLst>
                                    <p:animClr clrSpc="rgb" dir="cw">
                                      <p:cBhvr override="childStyle">
                                        <p:cTn id="72" dur="250" autoRev="1" fill="remove"/>
                                        <p:tgtEl>
                                          <p:spTgt spid="23"/>
                                        </p:tgtEl>
                                        <p:attrNameLst>
                                          <p:attrName>style.color</p:attrName>
                                        </p:attrNameLst>
                                      </p:cBhvr>
                                      <p:to>
                                        <a:schemeClr val="bg1"/>
                                      </p:to>
                                    </p:animClr>
                                    <p:animClr clrSpc="rgb" dir="cw">
                                      <p:cBhvr>
                                        <p:cTn id="73" dur="250" autoRev="1" fill="remove"/>
                                        <p:tgtEl>
                                          <p:spTgt spid="23"/>
                                        </p:tgtEl>
                                        <p:attrNameLst>
                                          <p:attrName>fillcolor</p:attrName>
                                        </p:attrNameLst>
                                      </p:cBhvr>
                                      <p:to>
                                        <a:schemeClr val="bg1"/>
                                      </p:to>
                                    </p:animClr>
                                    <p:set>
                                      <p:cBhvr>
                                        <p:cTn id="74" dur="250" autoRev="1" fill="remove"/>
                                        <p:tgtEl>
                                          <p:spTgt spid="23"/>
                                        </p:tgtEl>
                                        <p:attrNameLst>
                                          <p:attrName>fill.type</p:attrName>
                                        </p:attrNameLst>
                                      </p:cBhvr>
                                      <p:to>
                                        <p:strVal val="solid"/>
                                      </p:to>
                                    </p:set>
                                    <p:set>
                                      <p:cBhvr>
                                        <p:cTn id="75" dur="250" autoRev="1" fill="remove"/>
                                        <p:tgtEl>
                                          <p:spTgt spid="23"/>
                                        </p:tgtEl>
                                        <p:attrNameLst>
                                          <p:attrName>fill.on</p:attrName>
                                        </p:attrNameLst>
                                      </p:cBhvr>
                                      <p:to>
                                        <p:strVal val="true"/>
                                      </p:to>
                                    </p:set>
                                  </p:childTnLst>
                                </p:cTn>
                              </p:par>
                              <p:par>
                                <p:cTn id="76" presetID="27" presetClass="emph" presetSubtype="0" repeatCount="3000" fill="remove" grpId="1" nodeType="withEffect">
                                  <p:stCondLst>
                                    <p:cond delay="250"/>
                                  </p:stCondLst>
                                  <p:childTnLst>
                                    <p:animClr clrSpc="rgb" dir="cw">
                                      <p:cBhvr override="childStyle">
                                        <p:cTn id="77" dur="250" autoRev="1" fill="remove"/>
                                        <p:tgtEl>
                                          <p:spTgt spid="17"/>
                                        </p:tgtEl>
                                        <p:attrNameLst>
                                          <p:attrName>style.color</p:attrName>
                                        </p:attrNameLst>
                                      </p:cBhvr>
                                      <p:to>
                                        <a:schemeClr val="bg1"/>
                                      </p:to>
                                    </p:animClr>
                                    <p:animClr clrSpc="rgb" dir="cw">
                                      <p:cBhvr>
                                        <p:cTn id="78" dur="250" autoRev="1" fill="remove"/>
                                        <p:tgtEl>
                                          <p:spTgt spid="17"/>
                                        </p:tgtEl>
                                        <p:attrNameLst>
                                          <p:attrName>fillcolor</p:attrName>
                                        </p:attrNameLst>
                                      </p:cBhvr>
                                      <p:to>
                                        <a:schemeClr val="bg1"/>
                                      </p:to>
                                    </p:animClr>
                                    <p:set>
                                      <p:cBhvr>
                                        <p:cTn id="79" dur="250" autoRev="1" fill="remove"/>
                                        <p:tgtEl>
                                          <p:spTgt spid="17"/>
                                        </p:tgtEl>
                                        <p:attrNameLst>
                                          <p:attrName>fill.type</p:attrName>
                                        </p:attrNameLst>
                                      </p:cBhvr>
                                      <p:to>
                                        <p:strVal val="solid"/>
                                      </p:to>
                                    </p:set>
                                    <p:set>
                                      <p:cBhvr>
                                        <p:cTn id="80" dur="250" autoRev="1" fill="remove"/>
                                        <p:tgtEl>
                                          <p:spTgt spid="17"/>
                                        </p:tgtEl>
                                        <p:attrNameLst>
                                          <p:attrName>fill.on</p:attrName>
                                        </p:attrNameLst>
                                      </p:cBhvr>
                                      <p:to>
                                        <p:strVal val="true"/>
                                      </p:to>
                                    </p:set>
                                  </p:childTnLst>
                                </p:cTn>
                              </p:par>
                              <p:par>
                                <p:cTn id="81" presetID="26" presetClass="emph" presetSubtype="0" repeatCount="3000" fill="hold" grpId="1" nodeType="withEffect">
                                  <p:stCondLst>
                                    <p:cond delay="500"/>
                                  </p:stCondLst>
                                  <p:childTnLst>
                                    <p:animEffect transition="out" filter="fade">
                                      <p:cBhvr>
                                        <p:cTn id="82" dur="500" tmFilter="0, 0; .2, .5; .8, .5; 1, 0"/>
                                        <p:tgtEl>
                                          <p:spTgt spid="11"/>
                                        </p:tgtEl>
                                      </p:cBhvr>
                                    </p:animEffect>
                                    <p:animScale>
                                      <p:cBhvr>
                                        <p:cTn id="83"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animBg="1"/>
      <p:bldP spid="9" grpId="1" animBg="1"/>
      <p:bldP spid="11" grpId="0" animBg="1"/>
      <p:bldP spid="11" grpId="1" animBg="1"/>
      <p:bldP spid="14" grpId="0" animBg="1"/>
      <p:bldP spid="14" grpId="1" animBg="1"/>
      <p:bldP spid="15" grpId="0" animBg="1"/>
      <p:bldP spid="15" grpId="1" animBg="1"/>
      <p:bldP spid="17" grpId="0" animBg="1"/>
      <p:bldP spid="17" grpId="1" animBg="1"/>
      <p:bldP spid="18" grpId="0" bldLvl="0" animBg="1"/>
      <p:bldP spid="21" grpId="0" animBg="1"/>
      <p:bldP spid="23" grpId="0" animBg="1"/>
      <p:bldP spid="2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725015" y="-11878"/>
            <a:ext cx="5230367" cy="4431779"/>
          </a:xfrm>
          <a:prstGeom prst="rect">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140574" y="3753153"/>
            <a:ext cx="2312217" cy="461665"/>
          </a:xfrm>
          <a:prstGeom prst="rect">
            <a:avLst/>
          </a:prstGeom>
        </p:spPr>
        <p:txBody>
          <a:bodyPr wrap="square">
            <a:spAutoFit/>
          </a:bodyPr>
          <a:lstStyle/>
          <a:p>
            <a:pPr marL="457200" lvl="0" indent="-457200">
              <a:buFont typeface="Wingdings" panose="05000000000000000000" pitchFamily="2" charset="2"/>
              <a:buChar char="l"/>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单位间调拨</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32"/>
          <p:cNvGrpSpPr/>
          <p:nvPr/>
        </p:nvGrpSpPr>
        <p:grpSpPr>
          <a:xfrm>
            <a:off x="725015" y="3649216"/>
            <a:ext cx="5230367" cy="1565126"/>
            <a:chOff x="725015" y="3649216"/>
            <a:chExt cx="5230367" cy="1565126"/>
          </a:xfrm>
        </p:grpSpPr>
        <p:sp>
          <p:nvSpPr>
            <p:cNvPr id="4" name="流程图: 决策 3"/>
            <p:cNvSpPr/>
            <p:nvPr/>
          </p:nvSpPr>
          <p:spPr>
            <a:xfrm flipV="1">
              <a:off x="725015" y="3649216"/>
              <a:ext cx="5230367" cy="1565126"/>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3"/>
            <p:cNvSpPr txBox="1"/>
            <p:nvPr/>
          </p:nvSpPr>
          <p:spPr>
            <a:xfrm>
              <a:off x="2691779" y="3717032"/>
              <a:ext cx="1296145" cy="769441"/>
            </a:xfrm>
            <a:prstGeom prst="rect">
              <a:avLst/>
            </a:prstGeom>
            <a:noFill/>
            <a:effectLst/>
          </p:spPr>
          <p:txBody>
            <a:bodyPr wrap="square" rtlCol="0">
              <a:spAutoFit/>
            </a:bodyPr>
            <a:lstStyle/>
            <a:p>
              <a:pPr algn="ctr"/>
              <a:r>
                <a:rPr lang="en-US" altLang="zh-CN" sz="4400" b="1" dirty="0" smtClean="0">
                  <a:solidFill>
                    <a:schemeClr val="bg1"/>
                  </a:solidFill>
                  <a:latin typeface="锐字荣光黑简1.0" pitchFamily="2" charset="-122"/>
                  <a:ea typeface="锐字荣光黑简1.0" pitchFamily="2" charset="-122"/>
                </a:rPr>
                <a:t>03</a:t>
              </a:r>
              <a:endParaRPr lang="zh-CN" altLang="en-US" sz="4400" b="1" dirty="0">
                <a:solidFill>
                  <a:schemeClr val="bg1"/>
                </a:solidFill>
                <a:latin typeface="锐字荣光黑简1.0" pitchFamily="2" charset="-122"/>
                <a:ea typeface="锐字荣光黑简1.0" pitchFamily="2" charset="-122"/>
              </a:endParaRPr>
            </a:p>
          </p:txBody>
        </p:sp>
        <p:sp>
          <p:nvSpPr>
            <p:cNvPr id="22" name="等腰三角形 21"/>
            <p:cNvSpPr/>
            <p:nvPr/>
          </p:nvSpPr>
          <p:spPr>
            <a:xfrm flipV="1">
              <a:off x="3161496" y="4793905"/>
              <a:ext cx="306359" cy="1324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3"/>
            <p:cNvSpPr txBox="1"/>
            <p:nvPr/>
          </p:nvSpPr>
          <p:spPr>
            <a:xfrm>
              <a:off x="2278782" y="4387416"/>
              <a:ext cx="2021717" cy="307777"/>
            </a:xfrm>
            <a:prstGeom prst="rect">
              <a:avLst/>
            </a:prstGeom>
            <a:noFill/>
            <a:effectLst/>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a:t>
              </a:r>
              <a:r>
                <a:rPr lang="en-US" altLang="zh-CN" sz="1400" b="1" dirty="0" smtClean="0">
                  <a:solidFill>
                    <a:schemeClr val="bg1"/>
                  </a:solidFill>
                  <a:latin typeface="微软雅黑" panose="020B0503020204020204" pitchFamily="34" charset="-122"/>
                  <a:ea typeface="微软雅黑" panose="020B0503020204020204" pitchFamily="34" charset="-122"/>
                </a:rPr>
                <a:t>CONTENTS——</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3"/>
          <p:cNvSpPr txBox="1"/>
          <p:nvPr/>
        </p:nvSpPr>
        <p:spPr>
          <a:xfrm>
            <a:off x="6738620" y="1764030"/>
            <a:ext cx="4542790" cy="645160"/>
          </a:xfrm>
          <a:prstGeom prst="rect">
            <a:avLst/>
          </a:prstGeom>
          <a:noFill/>
          <a:effectLst/>
        </p:spPr>
        <p:txBody>
          <a:bodyPr wrap="square" rtlCol="0">
            <a:spAutoFit/>
          </a:bodyPr>
          <a:lstStyle/>
          <a:p>
            <a:pPr algn="ctr"/>
            <a:r>
              <a:rPr lang="zh-CN" altLang="en-US" sz="3600" b="1" dirty="0" smtClean="0">
                <a:solidFill>
                  <a:srgbClr val="0070C0"/>
                </a:solidFill>
                <a:latin typeface="微软雅黑" panose="020B0503020204020204" pitchFamily="34" charset="-122"/>
                <a:ea typeface="微软雅黑" panose="020B0503020204020204" pitchFamily="34" charset="-122"/>
              </a:rPr>
              <a:t>资产调拨</a:t>
            </a:r>
          </a:p>
        </p:txBody>
      </p:sp>
      <p:pic>
        <p:nvPicPr>
          <p:cNvPr id="3" name="图片 2"/>
          <p:cNvPicPr>
            <a:picLocks noChangeAspect="1"/>
          </p:cNvPicPr>
          <p:nvPr/>
        </p:nvPicPr>
        <p:blipFill>
          <a:blip r:embed="rId4">
            <a:biLevel thresh="25000"/>
            <a:extLst>
              <a:ext uri="{28A0092B-C50C-407E-A947-70E740481C1C}">
                <a14:useLocalDpi xmlns="" xmlns:a14="http://schemas.microsoft.com/office/drawing/2010/main" val="0"/>
              </a:ext>
            </a:extLst>
          </a:blip>
          <a:stretch>
            <a:fillRect/>
          </a:stretch>
        </p:blipFill>
        <p:spPr>
          <a:xfrm>
            <a:off x="1377241" y="121026"/>
            <a:ext cx="3926744" cy="3931008"/>
          </a:xfrm>
          <a:prstGeom prst="rect">
            <a:avLst/>
          </a:prstGeom>
        </p:spPr>
      </p:pic>
      <p:grpSp>
        <p:nvGrpSpPr>
          <p:cNvPr id="5" name="组合 6"/>
          <p:cNvGrpSpPr/>
          <p:nvPr/>
        </p:nvGrpSpPr>
        <p:grpSpPr>
          <a:xfrm>
            <a:off x="7649340" y="5065249"/>
            <a:ext cx="1179281" cy="1086743"/>
            <a:chOff x="304800" y="673100"/>
            <a:chExt cx="4000500" cy="4000500"/>
          </a:xfrm>
          <a:effectLst>
            <a:outerShdw blurRad="444500" dist="254000" dir="8100000" algn="tr" rotWithShape="0">
              <a:prstClr val="black">
                <a:alpha val="50000"/>
              </a:prstClr>
            </a:outerShdw>
          </a:effectLst>
        </p:grpSpPr>
        <p:sp>
          <p:nvSpPr>
            <p:cNvPr id="20"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1"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6" name="组合 22"/>
          <p:cNvGrpSpPr/>
          <p:nvPr/>
        </p:nvGrpSpPr>
        <p:grpSpPr>
          <a:xfrm>
            <a:off x="6122188" y="5517158"/>
            <a:ext cx="630230" cy="580776"/>
            <a:chOff x="304800" y="673100"/>
            <a:chExt cx="4000500" cy="4000500"/>
          </a:xfrm>
          <a:effectLst>
            <a:outerShdw blurRad="444500" dist="254000" dir="8100000" algn="tr" rotWithShape="0">
              <a:prstClr val="black">
                <a:alpha val="50000"/>
              </a:prstClr>
            </a:outerShdw>
          </a:effectLst>
        </p:grpSpPr>
        <p:sp>
          <p:nvSpPr>
            <p:cNvPr id="24"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7"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7" name="组合 28"/>
          <p:cNvGrpSpPr/>
          <p:nvPr/>
        </p:nvGrpSpPr>
        <p:grpSpPr>
          <a:xfrm>
            <a:off x="6800977" y="5852698"/>
            <a:ext cx="890519" cy="820640"/>
            <a:chOff x="304800" y="673100"/>
            <a:chExt cx="4000500" cy="4000500"/>
          </a:xfrm>
          <a:effectLst>
            <a:outerShdw blurRad="444500" dist="254000" dir="8100000" algn="tr" rotWithShape="0">
              <a:prstClr val="black">
                <a:alpha val="50000"/>
              </a:prstClr>
            </a:outerShdw>
          </a:effectLst>
        </p:grpSpPr>
        <p:sp>
          <p:nvSpPr>
            <p:cNvPr id="30"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1"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0" name="组合 31"/>
          <p:cNvGrpSpPr/>
          <p:nvPr/>
        </p:nvGrpSpPr>
        <p:grpSpPr>
          <a:xfrm>
            <a:off x="9123480" y="5646756"/>
            <a:ext cx="685800" cy="631985"/>
            <a:chOff x="304800" y="673100"/>
            <a:chExt cx="4000500" cy="4000500"/>
          </a:xfrm>
          <a:effectLst>
            <a:outerShdw blurRad="444500" dist="254000" dir="8100000" algn="tr" rotWithShape="0">
              <a:prstClr val="black">
                <a:alpha val="50000"/>
              </a:prstClr>
            </a:outerShdw>
          </a:effectLst>
        </p:grpSpPr>
        <p:sp>
          <p:nvSpPr>
            <p:cNvPr id="37"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8"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12" name="组合 38"/>
          <p:cNvGrpSpPr/>
          <p:nvPr/>
        </p:nvGrpSpPr>
        <p:grpSpPr>
          <a:xfrm>
            <a:off x="2129917" y="5947755"/>
            <a:ext cx="588857" cy="542650"/>
            <a:chOff x="304800" y="673100"/>
            <a:chExt cx="4000500" cy="4000500"/>
          </a:xfrm>
          <a:effectLst>
            <a:outerShdw blurRad="444500" dist="254000" dir="8100000" algn="tr" rotWithShape="0">
              <a:prstClr val="black">
                <a:alpha val="50000"/>
              </a:prstClr>
            </a:outerShdw>
          </a:effectLst>
        </p:grpSpPr>
        <p:sp>
          <p:nvSpPr>
            <p:cNvPr id="40"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1"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3" name="组合 41"/>
          <p:cNvGrpSpPr/>
          <p:nvPr/>
        </p:nvGrpSpPr>
        <p:grpSpPr>
          <a:xfrm>
            <a:off x="5326539" y="5410725"/>
            <a:ext cx="252491" cy="232678"/>
            <a:chOff x="304800" y="673100"/>
            <a:chExt cx="4000500" cy="4000500"/>
          </a:xfrm>
          <a:effectLst>
            <a:outerShdw blurRad="444500" dist="254000" dir="8100000" algn="tr" rotWithShape="0">
              <a:prstClr val="black">
                <a:alpha val="50000"/>
              </a:prstClr>
            </a:outerShdw>
          </a:effectLst>
        </p:grpSpPr>
        <p:sp>
          <p:nvSpPr>
            <p:cNvPr id="43"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4"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4" name="组合 44"/>
          <p:cNvGrpSpPr/>
          <p:nvPr/>
        </p:nvGrpSpPr>
        <p:grpSpPr>
          <a:xfrm>
            <a:off x="4545149" y="5229627"/>
            <a:ext cx="529075" cy="487559"/>
            <a:chOff x="304800" y="673100"/>
            <a:chExt cx="4000500" cy="4000500"/>
          </a:xfrm>
          <a:effectLst>
            <a:outerShdw blurRad="444500" dist="254000" dir="8100000" algn="tr" rotWithShape="0">
              <a:prstClr val="black">
                <a:alpha val="50000"/>
              </a:prstClr>
            </a:outerShdw>
          </a:effectLst>
        </p:grpSpPr>
        <p:sp>
          <p:nvSpPr>
            <p:cNvPr id="46"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7"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5" name="组合 47"/>
          <p:cNvGrpSpPr/>
          <p:nvPr/>
        </p:nvGrpSpPr>
        <p:grpSpPr>
          <a:xfrm>
            <a:off x="9828798" y="4785261"/>
            <a:ext cx="1179281" cy="1086743"/>
            <a:chOff x="304800" y="673100"/>
            <a:chExt cx="4000500" cy="4000500"/>
          </a:xfrm>
          <a:effectLst>
            <a:outerShdw blurRad="444500" dist="254000" dir="8100000" algn="tr" rotWithShape="0">
              <a:prstClr val="black">
                <a:alpha val="50000"/>
              </a:prstClr>
            </a:outerShdw>
          </a:effectLst>
        </p:grpSpPr>
        <p:sp>
          <p:nvSpPr>
            <p:cNvPr id="49"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0"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16" name="组合 50"/>
          <p:cNvGrpSpPr/>
          <p:nvPr/>
        </p:nvGrpSpPr>
        <p:grpSpPr>
          <a:xfrm>
            <a:off x="5783739" y="5203708"/>
            <a:ext cx="223080" cy="205575"/>
            <a:chOff x="304800" y="673100"/>
            <a:chExt cx="4000500" cy="4000500"/>
          </a:xfrm>
          <a:effectLst>
            <a:outerShdw blurRad="444500" dist="254000" dir="8100000" algn="tr" rotWithShape="0">
              <a:prstClr val="black">
                <a:alpha val="50000"/>
              </a:prstClr>
            </a:outerShdw>
          </a:effectLst>
        </p:grpSpPr>
        <p:sp>
          <p:nvSpPr>
            <p:cNvPr id="52"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3"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8" name="组合 53"/>
          <p:cNvGrpSpPr/>
          <p:nvPr/>
        </p:nvGrpSpPr>
        <p:grpSpPr>
          <a:xfrm>
            <a:off x="3306820" y="5659742"/>
            <a:ext cx="1179281" cy="1086743"/>
            <a:chOff x="304800" y="673100"/>
            <a:chExt cx="4000500" cy="4000500"/>
          </a:xfrm>
          <a:effectLst>
            <a:outerShdw blurRad="444500" dist="254000" dir="8100000" algn="tr" rotWithShape="0">
              <a:prstClr val="black">
                <a:alpha val="50000"/>
              </a:prstClr>
            </a:outerShdw>
          </a:effectLst>
        </p:grpSpPr>
        <p:sp>
          <p:nvSpPr>
            <p:cNvPr id="55"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6"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19" name="组合 56"/>
          <p:cNvGrpSpPr/>
          <p:nvPr/>
        </p:nvGrpSpPr>
        <p:grpSpPr>
          <a:xfrm>
            <a:off x="2638761" y="5508523"/>
            <a:ext cx="520192" cy="479373"/>
            <a:chOff x="304800" y="673100"/>
            <a:chExt cx="4000500" cy="4000500"/>
          </a:xfrm>
          <a:effectLst>
            <a:outerShdw blurRad="444500" dist="254000" dir="8100000" algn="tr" rotWithShape="0">
              <a:prstClr val="black">
                <a:alpha val="50000"/>
              </a:prstClr>
            </a:outerShdw>
          </a:effectLst>
        </p:grpSpPr>
        <p:sp>
          <p:nvSpPr>
            <p:cNvPr id="58"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9"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23" name="组合 59"/>
          <p:cNvGrpSpPr/>
          <p:nvPr/>
        </p:nvGrpSpPr>
        <p:grpSpPr>
          <a:xfrm>
            <a:off x="1654473" y="5807684"/>
            <a:ext cx="316877" cy="292012"/>
            <a:chOff x="304800" y="673100"/>
            <a:chExt cx="4000500" cy="4000500"/>
          </a:xfrm>
          <a:effectLst>
            <a:outerShdw blurRad="444500" dist="254000" dir="8100000" algn="tr" rotWithShape="0">
              <a:prstClr val="black">
                <a:alpha val="50000"/>
              </a:prstClr>
            </a:outerShdw>
          </a:effectLst>
        </p:grpSpPr>
        <p:sp>
          <p:nvSpPr>
            <p:cNvPr id="61"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62"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25" name="组合 62"/>
          <p:cNvGrpSpPr/>
          <p:nvPr/>
        </p:nvGrpSpPr>
        <p:grpSpPr>
          <a:xfrm>
            <a:off x="1480509" y="5611944"/>
            <a:ext cx="158438" cy="146005"/>
            <a:chOff x="304800" y="673100"/>
            <a:chExt cx="4000500" cy="4000500"/>
          </a:xfrm>
          <a:effectLst>
            <a:outerShdw blurRad="444500" dist="254000" dir="8100000" algn="tr" rotWithShape="0">
              <a:prstClr val="black">
                <a:alpha val="50000"/>
              </a:prstClr>
            </a:outerShdw>
          </a:effectLst>
        </p:grpSpPr>
        <p:sp>
          <p:nvSpPr>
            <p:cNvPr id="64"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65"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sp>
        <p:nvSpPr>
          <p:cNvPr id="8" name="矩形 7"/>
          <p:cNvSpPr/>
          <p:nvPr/>
        </p:nvSpPr>
        <p:spPr>
          <a:xfrm>
            <a:off x="7140558" y="2895897"/>
            <a:ext cx="2185214"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单位内调拨</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400" tmFilter="0, 0; .2, .5; .8, .5; 1, 0"/>
                                        <p:tgtEl>
                                          <p:spTgt spid="36"/>
                                        </p:tgtEl>
                                      </p:cBhvr>
                                    </p:animEffect>
                                    <p:animScale>
                                      <p:cBhvr>
                                        <p:cTn id="11" dur="200" autoRev="1" fill="hold"/>
                                        <p:tgtEl>
                                          <p:spTgt spid="36"/>
                                        </p:tgtEl>
                                      </p:cBhvr>
                                      <p:by x="105000" y="105000"/>
                                    </p:animScale>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par>
                                <p:cTn id="18" presetID="2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childTnLst>
                                </p:cTn>
                              </p:par>
                              <p:par>
                                <p:cTn id="22" presetID="8" presetClass="emph" presetSubtype="0" fill="hold" nodeType="withEffect">
                                  <p:stCondLst>
                                    <p:cond delay="0"/>
                                  </p:stCondLst>
                                  <p:childTnLst>
                                    <p:animRot by="-21600000">
                                      <p:cBhvr>
                                        <p:cTn id="23" dur="8200" fill="hold"/>
                                        <p:tgtEl>
                                          <p:spTgt spid="3"/>
                                        </p:tgtEl>
                                        <p:attrNameLst>
                                          <p:attrName>r</p:attrName>
                                        </p:attrNameLst>
                                      </p:cBhvr>
                                    </p:animRot>
                                  </p:childTnLst>
                                </p:cTn>
                              </p:par>
                              <p:par>
                                <p:cTn id="24" presetID="2" presetClass="entr" presetSubtype="2" fill="hold" grpId="0" nodeType="with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1+#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47" presetClass="entr" presetSubtype="0" fill="hold" grpId="0" nodeType="with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Effect transition="in" filter="fade">
                                      <p:cBhvr>
                                        <p:cTn id="30" dur="1250"/>
                                        <p:tgtEl>
                                          <p:spTgt spid="8"/>
                                        </p:tgtEl>
                                      </p:cBhvr>
                                    </p:animEffect>
                                    <p:anim calcmode="lin" valueType="num">
                                      <p:cBhvr>
                                        <p:cTn id="31" dur="1250" fill="hold"/>
                                        <p:tgtEl>
                                          <p:spTgt spid="8"/>
                                        </p:tgtEl>
                                        <p:attrNameLst>
                                          <p:attrName>ppt_x</p:attrName>
                                        </p:attrNameLst>
                                      </p:cBhvr>
                                      <p:tavLst>
                                        <p:tav tm="0">
                                          <p:val>
                                            <p:strVal val="#ppt_x"/>
                                          </p:val>
                                        </p:tav>
                                        <p:tav tm="100000">
                                          <p:val>
                                            <p:strVal val="#ppt_x"/>
                                          </p:val>
                                        </p:tav>
                                      </p:tavLst>
                                    </p:anim>
                                    <p:anim calcmode="lin" valueType="num">
                                      <p:cBhvr>
                                        <p:cTn id="32" dur="125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1250"/>
                                        <p:tgtEl>
                                          <p:spTgt spid="9"/>
                                        </p:tgtEl>
                                      </p:cBhvr>
                                    </p:animEffect>
                                    <p:anim calcmode="lin" valueType="num">
                                      <p:cBhvr>
                                        <p:cTn id="36" dur="1250" fill="hold"/>
                                        <p:tgtEl>
                                          <p:spTgt spid="9"/>
                                        </p:tgtEl>
                                        <p:attrNameLst>
                                          <p:attrName>ppt_x</p:attrName>
                                        </p:attrNameLst>
                                      </p:cBhvr>
                                      <p:tavLst>
                                        <p:tav tm="0">
                                          <p:val>
                                            <p:strVal val="#ppt_x"/>
                                          </p:val>
                                        </p:tav>
                                        <p:tav tm="100000">
                                          <p:val>
                                            <p:strVal val="#ppt_x"/>
                                          </p:val>
                                        </p:tav>
                                      </p:tavLst>
                                    </p:anim>
                                    <p:anim calcmode="lin" valueType="num">
                                      <p:cBhvr>
                                        <p:cTn id="37" dur="125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9099"/>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35"/>
                                        </p:tgtEl>
                                      </p:cBhvr>
                                    </p:animEffect>
                                    <p:animScale>
                                      <p:cBhvr>
                                        <p:cTn id="41"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6" grpId="1" bldLvl="0" animBg="1"/>
      <p:bldP spid="9" grpId="0"/>
      <p:bldP spid="35" grpId="0" bldLvl="0" animBg="1"/>
      <p:bldP spid="35" grpId="1" bldLvl="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114425" y="169545"/>
            <a:ext cx="4883150" cy="52197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单位内调拨</a:t>
            </a:r>
          </a:p>
        </p:txBody>
      </p:sp>
      <p:pic>
        <p:nvPicPr>
          <p:cNvPr id="151" name="Picture 3"/>
          <p:cNvPicPr>
            <a:picLocks noChangeAspect="1" noChangeArrowheads="1"/>
          </p:cNvPicPr>
          <p:nvPr/>
        </p:nvPicPr>
        <p:blipFill>
          <a:blip r:embed="rId3"/>
          <a:srcRect l="2766" t="57680" r="7205"/>
          <a:stretch>
            <a:fillRect/>
          </a:stretch>
        </p:blipFill>
        <p:spPr bwMode="auto">
          <a:xfrm>
            <a:off x="-223331" y="6774535"/>
            <a:ext cx="9251279" cy="170665"/>
          </a:xfrm>
          <a:prstGeom prst="rect">
            <a:avLst/>
          </a:prstGeom>
          <a:noFill/>
          <a:ln w="9525">
            <a:noFill/>
            <a:miter lim="800000"/>
            <a:headEnd/>
            <a:tailEnd/>
          </a:ln>
        </p:spPr>
      </p:pic>
      <p:sp>
        <p:nvSpPr>
          <p:cNvPr id="52" name="Text Box 120"/>
          <p:cNvSpPr txBox="1">
            <a:spLocks noChangeArrowheads="1"/>
          </p:cNvSpPr>
          <p:nvPr/>
        </p:nvSpPr>
        <p:spPr bwMode="auto">
          <a:xfrm>
            <a:off x="6380958" y="3786190"/>
            <a:ext cx="714375" cy="830997"/>
          </a:xfrm>
          <a:prstGeom prst="rect">
            <a:avLst/>
          </a:prstGeom>
          <a:noFill/>
          <a:ln w="9525">
            <a:noFill/>
            <a:miter lim="800000"/>
          </a:ln>
        </p:spPr>
        <p:txBody>
          <a:bodyPr>
            <a:spAutoFit/>
          </a:bodyPr>
          <a:lstStyle/>
          <a:p>
            <a:r>
              <a:rPr lang="zh-CN" altLang="en-US" sz="2400" dirty="0">
                <a:solidFill>
                  <a:srgbClr val="FF0000"/>
                </a:solidFill>
                <a:latin typeface="Arial" panose="020B0604020202020204" pitchFamily="34" charset="0"/>
                <a:ea typeface="楷体" panose="02010609060101010101" pitchFamily="49" charset="-122"/>
              </a:rPr>
              <a:t>通过</a:t>
            </a:r>
          </a:p>
        </p:txBody>
      </p:sp>
      <p:sp>
        <p:nvSpPr>
          <p:cNvPr id="66" name="Freeform 45"/>
          <p:cNvSpPr>
            <a:spLocks noEditPoints="1"/>
          </p:cNvSpPr>
          <p:nvPr/>
        </p:nvSpPr>
        <p:spPr bwMode="auto">
          <a:xfrm flipH="1">
            <a:off x="1308860" y="4429132"/>
            <a:ext cx="2571768" cy="2286016"/>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Rounded Rectangle 13"/>
          <p:cNvSpPr/>
          <p:nvPr/>
        </p:nvSpPr>
        <p:spPr>
          <a:xfrm>
            <a:off x="8166908" y="2571744"/>
            <a:ext cx="2143140" cy="3214710"/>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67" name="Rectangle 17"/>
          <p:cNvSpPr/>
          <p:nvPr/>
        </p:nvSpPr>
        <p:spPr>
          <a:xfrm>
            <a:off x="8166908" y="2857496"/>
            <a:ext cx="2143140" cy="2621872"/>
          </a:xfrm>
          <a:prstGeom prst="rect">
            <a:avLst/>
          </a:prstGeom>
        </p:spPr>
        <p:txBody>
          <a:bodyPr wrap="square">
            <a:spAutoFit/>
          </a:bodyPr>
          <a:lstStyle/>
          <a:p>
            <a:pPr lvl="0">
              <a:lnSpc>
                <a:spcPct val="130000"/>
              </a:lnSpc>
            </a:pPr>
            <a:r>
              <a:rPr lang="zh-CN" altLang="en-US" sz="1600" dirty="0" smtClean="0">
                <a:solidFill>
                  <a:schemeClr val="bg1"/>
                </a:solidFill>
                <a:latin typeface="微软雅黑" panose="020B0503020204020204" pitchFamily="34" charset="-122"/>
                <a:ea typeface="微软雅黑" panose="020B0503020204020204" pitchFamily="34" charset="-122"/>
              </a:rPr>
              <a:t>      更变领用人后资产使用单位和存放地点不会自动更新，若要更变三级单位和存放地点应在填写变动单时手动选择变动后的使用单位和存放地点。</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8" name="Rounded Rectangle 18"/>
          <p:cNvSpPr/>
          <p:nvPr/>
        </p:nvSpPr>
        <p:spPr>
          <a:xfrm>
            <a:off x="8375957" y="1361219"/>
            <a:ext cx="1576901" cy="496145"/>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smtClean="0">
                <a:latin typeface="微软雅黑" panose="020B0503020204020204" pitchFamily="34" charset="-122"/>
                <a:ea typeface="微软雅黑" panose="020B0503020204020204" pitchFamily="34" charset="-122"/>
                <a:cs typeface="+mn-ea"/>
                <a:sym typeface="+mn-lt"/>
              </a:rPr>
              <a:t>要点提示</a:t>
            </a:r>
            <a:endParaRPr lang="en-US" sz="1865" b="1" dirty="0">
              <a:latin typeface="微软雅黑" panose="020B0503020204020204" pitchFamily="34" charset="-122"/>
              <a:ea typeface="微软雅黑" panose="020B0503020204020204" pitchFamily="34" charset="-122"/>
              <a:cs typeface="+mn-ea"/>
              <a:sym typeface="+mn-lt"/>
            </a:endParaRPr>
          </a:p>
        </p:txBody>
      </p:sp>
      <p:sp>
        <p:nvSpPr>
          <p:cNvPr id="73" name="下箭头 72"/>
          <p:cNvSpPr/>
          <p:nvPr/>
        </p:nvSpPr>
        <p:spPr>
          <a:xfrm>
            <a:off x="6309520" y="3857628"/>
            <a:ext cx="7143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 Box 119"/>
          <p:cNvSpPr txBox="1">
            <a:spLocks noChangeArrowheads="1"/>
          </p:cNvSpPr>
          <p:nvPr/>
        </p:nvSpPr>
        <p:spPr bwMode="auto">
          <a:xfrm>
            <a:off x="4523570" y="2965433"/>
            <a:ext cx="1000132" cy="461665"/>
          </a:xfrm>
          <a:prstGeom prst="rect">
            <a:avLst/>
          </a:prstGeom>
          <a:noFill/>
          <a:ln w="9525">
            <a:noFill/>
            <a:miter lim="800000"/>
          </a:ln>
        </p:spPr>
        <p:txBody>
          <a:bodyPr wrap="square">
            <a:spAutoFit/>
          </a:bodyPr>
          <a:lstStyle/>
          <a:p>
            <a:r>
              <a:rPr lang="zh-CN" altLang="en-US" sz="2400" dirty="0">
                <a:solidFill>
                  <a:srgbClr val="FF0000"/>
                </a:solidFill>
                <a:latin typeface="Arial" panose="020B0604020202020204" pitchFamily="34" charset="0"/>
                <a:ea typeface="楷体" panose="02010609060101010101" pitchFamily="49" charset="-122"/>
              </a:rPr>
              <a:t>通过</a:t>
            </a:r>
          </a:p>
        </p:txBody>
      </p:sp>
      <p:sp>
        <p:nvSpPr>
          <p:cNvPr id="28" name="Text Box 124"/>
          <p:cNvSpPr txBox="1">
            <a:spLocks noChangeArrowheads="1"/>
          </p:cNvSpPr>
          <p:nvPr/>
        </p:nvSpPr>
        <p:spPr bwMode="auto">
          <a:xfrm>
            <a:off x="4380694" y="3714752"/>
            <a:ext cx="1214439" cy="461665"/>
          </a:xfrm>
          <a:prstGeom prst="rect">
            <a:avLst/>
          </a:prstGeom>
          <a:noFill/>
          <a:ln w="9525">
            <a:noFill/>
            <a:miter lim="800000"/>
          </a:ln>
        </p:spPr>
        <p:txBody>
          <a:bodyPr wrap="square">
            <a:spAutoFit/>
          </a:bodyPr>
          <a:lstStyle/>
          <a:p>
            <a:r>
              <a:rPr lang="zh-CN" altLang="en-US" sz="2400" dirty="0">
                <a:solidFill>
                  <a:srgbClr val="FF3300"/>
                </a:solidFill>
                <a:latin typeface="Arial" panose="020B0604020202020204" pitchFamily="34" charset="0"/>
                <a:ea typeface="楷体" panose="02010609060101010101" pitchFamily="49" charset="-122"/>
              </a:rPr>
              <a:t>不通过</a:t>
            </a:r>
          </a:p>
        </p:txBody>
      </p:sp>
      <p:sp>
        <p:nvSpPr>
          <p:cNvPr id="29" name="右箭头 28"/>
          <p:cNvSpPr/>
          <p:nvPr/>
        </p:nvSpPr>
        <p:spPr>
          <a:xfrm>
            <a:off x="1594618" y="1773242"/>
            <a:ext cx="928688"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30" name="下箭头 29"/>
          <p:cNvSpPr/>
          <p:nvPr/>
        </p:nvSpPr>
        <p:spPr>
          <a:xfrm>
            <a:off x="3237672" y="2036739"/>
            <a:ext cx="71452" cy="1093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31" name="TextBox 55"/>
          <p:cNvSpPr txBox="1">
            <a:spLocks noChangeArrowheads="1"/>
          </p:cNvSpPr>
          <p:nvPr/>
        </p:nvSpPr>
        <p:spPr bwMode="auto">
          <a:xfrm>
            <a:off x="2612250" y="2214554"/>
            <a:ext cx="553998" cy="707886"/>
          </a:xfrm>
          <a:prstGeom prst="rect">
            <a:avLst/>
          </a:prstGeom>
          <a:noFill/>
          <a:ln w="9525">
            <a:noFill/>
            <a:miter lim="800000"/>
          </a:ln>
        </p:spPr>
        <p:txBody>
          <a:bodyPr vert="eaVert" wrap="none">
            <a:spAutoFit/>
          </a:bodyPr>
          <a:lstStyle/>
          <a:p>
            <a:pPr eaLnBrk="0" hangingPunct="0"/>
            <a:r>
              <a:rPr lang="zh-CN" altLang="en-US" sz="2400" dirty="0">
                <a:solidFill>
                  <a:srgbClr val="FF0000"/>
                </a:solidFill>
              </a:rPr>
              <a:t>提交</a:t>
            </a:r>
          </a:p>
        </p:txBody>
      </p:sp>
      <p:sp>
        <p:nvSpPr>
          <p:cNvPr id="32" name="右箭头 31"/>
          <p:cNvSpPr/>
          <p:nvPr/>
        </p:nvSpPr>
        <p:spPr>
          <a:xfrm>
            <a:off x="4680737" y="3322623"/>
            <a:ext cx="48577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33" name="左箭头 32"/>
          <p:cNvSpPr/>
          <p:nvPr/>
        </p:nvSpPr>
        <p:spPr>
          <a:xfrm>
            <a:off x="4590249" y="3630617"/>
            <a:ext cx="504825"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dirty="0">
              <a:solidFill>
                <a:srgbClr val="00CC00"/>
              </a:solidFill>
            </a:endParaRPr>
          </a:p>
        </p:txBody>
      </p:sp>
      <p:sp>
        <p:nvSpPr>
          <p:cNvPr id="34" name="直角上箭头 33"/>
          <p:cNvSpPr/>
          <p:nvPr/>
        </p:nvSpPr>
        <p:spPr>
          <a:xfrm flipH="1">
            <a:off x="951670" y="2773367"/>
            <a:ext cx="1363663" cy="857250"/>
          </a:xfrm>
          <a:prstGeom prst="bentUpArrow">
            <a:avLst>
              <a:gd name="adj1" fmla="val 6796"/>
              <a:gd name="adj2" fmla="val 3337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37" name="矩形 83"/>
          <p:cNvSpPr>
            <a:spLocks noChangeArrowheads="1"/>
          </p:cNvSpPr>
          <p:nvPr/>
        </p:nvSpPr>
        <p:spPr bwMode="auto">
          <a:xfrm>
            <a:off x="1023108" y="3630617"/>
            <a:ext cx="1107996" cy="461665"/>
          </a:xfrm>
          <a:prstGeom prst="rect">
            <a:avLst/>
          </a:prstGeom>
          <a:noFill/>
          <a:ln w="9525">
            <a:noFill/>
            <a:miter lim="800000"/>
          </a:ln>
        </p:spPr>
        <p:txBody>
          <a:bodyPr wrap="none">
            <a:spAutoFit/>
          </a:bodyPr>
          <a:lstStyle/>
          <a:p>
            <a:r>
              <a:rPr lang="zh-CN" altLang="en-US" sz="2400" dirty="0">
                <a:solidFill>
                  <a:srgbClr val="FF3300"/>
                </a:solidFill>
                <a:latin typeface="Arial" panose="020B0604020202020204" pitchFamily="34" charset="0"/>
                <a:ea typeface="楷体" panose="02010609060101010101" pitchFamily="49" charset="-122"/>
              </a:rPr>
              <a:t>不通过</a:t>
            </a:r>
          </a:p>
        </p:txBody>
      </p:sp>
      <p:sp>
        <p:nvSpPr>
          <p:cNvPr id="42" name="矩形 41"/>
          <p:cNvSpPr/>
          <p:nvPr/>
        </p:nvSpPr>
        <p:spPr>
          <a:xfrm>
            <a:off x="665918" y="1285860"/>
            <a:ext cx="928694" cy="1440180"/>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mn-ea"/>
              </a:rPr>
              <a:t>资产领用人</a:t>
            </a:r>
          </a:p>
        </p:txBody>
      </p:sp>
      <p:sp>
        <p:nvSpPr>
          <p:cNvPr id="43" name="矩形 42"/>
          <p:cNvSpPr/>
          <p:nvPr/>
        </p:nvSpPr>
        <p:spPr>
          <a:xfrm>
            <a:off x="2523306" y="1428736"/>
            <a:ext cx="1508446" cy="57150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调拨单</a:t>
            </a:r>
            <a:endParaRPr lang="zh-CN" altLang="en-US" sz="2800" b="1" dirty="0">
              <a:solidFill>
                <a:schemeClr val="tx1"/>
              </a:solidFill>
              <a:latin typeface="+mn-ea"/>
            </a:endParaRPr>
          </a:p>
        </p:txBody>
      </p:sp>
      <p:sp>
        <p:nvSpPr>
          <p:cNvPr id="44" name="矩形 43"/>
          <p:cNvSpPr/>
          <p:nvPr/>
        </p:nvSpPr>
        <p:spPr>
          <a:xfrm>
            <a:off x="2372182" y="3168327"/>
            <a:ext cx="2151388" cy="58292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接收人确认</a:t>
            </a:r>
            <a:endParaRPr lang="zh-CN" altLang="en-US" sz="2800" b="1" dirty="0">
              <a:solidFill>
                <a:schemeClr val="tx1"/>
              </a:solidFill>
              <a:latin typeface="+mn-ea"/>
            </a:endParaRPr>
          </a:p>
        </p:txBody>
      </p:sp>
      <p:sp>
        <p:nvSpPr>
          <p:cNvPr id="46" name="矩形 45"/>
          <p:cNvSpPr/>
          <p:nvPr/>
        </p:nvSpPr>
        <p:spPr>
          <a:xfrm>
            <a:off x="4952198" y="4572008"/>
            <a:ext cx="2500330" cy="57150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资产调拨成功</a:t>
            </a:r>
            <a:endParaRPr lang="zh-CN" altLang="en-US" sz="2800" b="1" dirty="0">
              <a:solidFill>
                <a:schemeClr val="tx1"/>
              </a:solidFill>
              <a:latin typeface="+mn-ea"/>
            </a:endParaRPr>
          </a:p>
        </p:txBody>
      </p:sp>
      <p:sp>
        <p:nvSpPr>
          <p:cNvPr id="47" name="矩形 46"/>
          <p:cNvSpPr/>
          <p:nvPr/>
        </p:nvSpPr>
        <p:spPr>
          <a:xfrm>
            <a:off x="5158264" y="3179747"/>
            <a:ext cx="2151388" cy="57150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国资员审核</a:t>
            </a:r>
            <a:endParaRPr lang="zh-CN" altLang="en-US" sz="2800" b="1" dirty="0">
              <a:solidFill>
                <a:schemeClr val="tx1"/>
              </a:solidFill>
              <a:latin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left)">
                                      <p:cBhvr>
                                        <p:cTn id="7" dur="500"/>
                                        <p:tgtEl>
                                          <p:spTgt spid="15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p:tgtEl>
                                          <p:spTgt spid="66"/>
                                        </p:tgtEl>
                                        <p:attrNameLst>
                                          <p:attrName>ppt_x</p:attrName>
                                        </p:attrNameLst>
                                      </p:cBhvr>
                                      <p:tavLst>
                                        <p:tav tm="0">
                                          <p:val>
                                            <p:strVal val="#ppt_x-#ppt_w*1.125000"/>
                                          </p:val>
                                        </p:tav>
                                        <p:tav tm="100000">
                                          <p:val>
                                            <p:strVal val="#ppt_x"/>
                                          </p:val>
                                        </p:tav>
                                      </p:tavLst>
                                    </p:anim>
                                    <p:animEffect transition="in" filter="wipe(right)">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114425" y="169545"/>
            <a:ext cx="4883150" cy="52197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单位间调拨</a:t>
            </a:r>
          </a:p>
        </p:txBody>
      </p:sp>
      <p:pic>
        <p:nvPicPr>
          <p:cNvPr id="151" name="Picture 3"/>
          <p:cNvPicPr>
            <a:picLocks noChangeAspect="1" noChangeArrowheads="1"/>
          </p:cNvPicPr>
          <p:nvPr/>
        </p:nvPicPr>
        <p:blipFill>
          <a:blip r:embed="rId3"/>
          <a:srcRect l="2766" t="57680" r="7205"/>
          <a:stretch>
            <a:fillRect/>
          </a:stretch>
        </p:blipFill>
        <p:spPr bwMode="auto">
          <a:xfrm>
            <a:off x="-223331" y="6774535"/>
            <a:ext cx="9251279" cy="170665"/>
          </a:xfrm>
          <a:prstGeom prst="rect">
            <a:avLst/>
          </a:prstGeom>
          <a:noFill/>
          <a:ln w="9525">
            <a:noFill/>
            <a:miter lim="800000"/>
            <a:headEnd/>
            <a:tailEnd/>
          </a:ln>
        </p:spPr>
      </p:pic>
      <p:sp>
        <p:nvSpPr>
          <p:cNvPr id="53" name="Text Box 121"/>
          <p:cNvSpPr txBox="1">
            <a:spLocks noChangeArrowheads="1"/>
          </p:cNvSpPr>
          <p:nvPr/>
        </p:nvSpPr>
        <p:spPr bwMode="auto">
          <a:xfrm>
            <a:off x="2166123" y="1093804"/>
            <a:ext cx="1000125" cy="461665"/>
          </a:xfrm>
          <a:prstGeom prst="rect">
            <a:avLst/>
          </a:prstGeom>
          <a:noFill/>
          <a:ln w="9525">
            <a:noFill/>
            <a:miter lim="800000"/>
          </a:ln>
        </p:spPr>
        <p:txBody>
          <a:bodyPr>
            <a:spAutoFit/>
          </a:bodyPr>
          <a:lstStyle/>
          <a:p>
            <a:r>
              <a:rPr lang="zh-CN" altLang="en-US" sz="2400" dirty="0">
                <a:solidFill>
                  <a:srgbClr val="FF0000"/>
                </a:solidFill>
                <a:latin typeface="Arial" panose="020B0604020202020204" pitchFamily="34" charset="0"/>
                <a:ea typeface="楷体" panose="02010609060101010101" pitchFamily="49" charset="-122"/>
              </a:rPr>
              <a:t>填写</a:t>
            </a:r>
          </a:p>
        </p:txBody>
      </p:sp>
      <p:sp>
        <p:nvSpPr>
          <p:cNvPr id="56" name="右箭头 55"/>
          <p:cNvSpPr/>
          <p:nvPr/>
        </p:nvSpPr>
        <p:spPr>
          <a:xfrm>
            <a:off x="2094684" y="1522429"/>
            <a:ext cx="928688"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66" name="Freeform 45"/>
          <p:cNvSpPr>
            <a:spLocks noEditPoints="1"/>
          </p:cNvSpPr>
          <p:nvPr/>
        </p:nvSpPr>
        <p:spPr bwMode="auto">
          <a:xfrm flipH="1">
            <a:off x="1380298" y="4000504"/>
            <a:ext cx="2571768" cy="2286016"/>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右箭头 25"/>
          <p:cNvSpPr/>
          <p:nvPr/>
        </p:nvSpPr>
        <p:spPr>
          <a:xfrm>
            <a:off x="4452132" y="1571612"/>
            <a:ext cx="8572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左箭头 28"/>
          <p:cNvSpPr/>
          <p:nvPr/>
        </p:nvSpPr>
        <p:spPr>
          <a:xfrm flipV="1">
            <a:off x="2094678" y="2285992"/>
            <a:ext cx="414340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192363" y="1785926"/>
            <a:ext cx="45719"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右箭头 41"/>
          <p:cNvSpPr/>
          <p:nvPr/>
        </p:nvSpPr>
        <p:spPr>
          <a:xfrm>
            <a:off x="7452528" y="1714488"/>
            <a:ext cx="78581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下箭头 42"/>
          <p:cNvSpPr/>
          <p:nvPr/>
        </p:nvSpPr>
        <p:spPr>
          <a:xfrm>
            <a:off x="9309916" y="2143116"/>
            <a:ext cx="71438"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下箭头 43"/>
          <p:cNvSpPr/>
          <p:nvPr/>
        </p:nvSpPr>
        <p:spPr>
          <a:xfrm>
            <a:off x="9335635" y="3929066"/>
            <a:ext cx="45719"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左箭头 45"/>
          <p:cNvSpPr/>
          <p:nvPr/>
        </p:nvSpPr>
        <p:spPr>
          <a:xfrm>
            <a:off x="6809586" y="5072074"/>
            <a:ext cx="150019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上箭头 46"/>
          <p:cNvSpPr/>
          <p:nvPr/>
        </p:nvSpPr>
        <p:spPr>
          <a:xfrm>
            <a:off x="6023768" y="3786190"/>
            <a:ext cx="71438" cy="10715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上箭头 47"/>
          <p:cNvSpPr/>
          <p:nvPr/>
        </p:nvSpPr>
        <p:spPr>
          <a:xfrm>
            <a:off x="8907007" y="2143116"/>
            <a:ext cx="45719" cy="9286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上箭头 48"/>
          <p:cNvSpPr/>
          <p:nvPr/>
        </p:nvSpPr>
        <p:spPr>
          <a:xfrm>
            <a:off x="8881288" y="3929066"/>
            <a:ext cx="71438" cy="10001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下箭头 49"/>
          <p:cNvSpPr/>
          <p:nvPr/>
        </p:nvSpPr>
        <p:spPr>
          <a:xfrm>
            <a:off x="5620859" y="3786190"/>
            <a:ext cx="45719"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右箭头 54"/>
          <p:cNvSpPr/>
          <p:nvPr/>
        </p:nvSpPr>
        <p:spPr>
          <a:xfrm>
            <a:off x="6809586" y="5357826"/>
            <a:ext cx="150019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左箭头 60"/>
          <p:cNvSpPr/>
          <p:nvPr/>
        </p:nvSpPr>
        <p:spPr>
          <a:xfrm>
            <a:off x="7452528" y="1500174"/>
            <a:ext cx="785818" cy="71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 Box 121"/>
          <p:cNvSpPr txBox="1">
            <a:spLocks noChangeArrowheads="1"/>
          </p:cNvSpPr>
          <p:nvPr/>
        </p:nvSpPr>
        <p:spPr bwMode="auto">
          <a:xfrm>
            <a:off x="4452139" y="1171562"/>
            <a:ext cx="1000125" cy="461665"/>
          </a:xfrm>
          <a:prstGeom prst="rect">
            <a:avLst/>
          </a:prstGeom>
          <a:noFill/>
          <a:ln w="9525">
            <a:noFill/>
            <a:miter lim="800000"/>
          </a:ln>
        </p:spPr>
        <p:txBody>
          <a:bodyPr>
            <a:spAutoFit/>
          </a:bodyPr>
          <a:lstStyle/>
          <a:p>
            <a:r>
              <a:rPr lang="zh-CN" altLang="en-US" sz="2400" dirty="0" smtClean="0">
                <a:solidFill>
                  <a:srgbClr val="FF0000"/>
                </a:solidFill>
                <a:latin typeface="Arial" panose="020B0604020202020204" pitchFamily="34" charset="0"/>
                <a:ea typeface="楷体" panose="02010609060101010101" pitchFamily="49" charset="-122"/>
              </a:rPr>
              <a:t>提交</a:t>
            </a:r>
            <a:endParaRPr lang="zh-CN" altLang="en-US" sz="2400" dirty="0">
              <a:solidFill>
                <a:srgbClr val="FF0000"/>
              </a:solidFill>
              <a:latin typeface="Arial" panose="020B0604020202020204" pitchFamily="34" charset="0"/>
              <a:ea typeface="楷体" panose="02010609060101010101" pitchFamily="49" charset="-122"/>
            </a:endParaRPr>
          </a:p>
        </p:txBody>
      </p:sp>
      <p:sp>
        <p:nvSpPr>
          <p:cNvPr id="69" name="Text Box 121"/>
          <p:cNvSpPr txBox="1">
            <a:spLocks noChangeArrowheads="1"/>
          </p:cNvSpPr>
          <p:nvPr/>
        </p:nvSpPr>
        <p:spPr bwMode="auto">
          <a:xfrm>
            <a:off x="7523966" y="1100124"/>
            <a:ext cx="1000125" cy="461665"/>
          </a:xfrm>
          <a:prstGeom prst="rect">
            <a:avLst/>
          </a:prstGeom>
          <a:noFill/>
          <a:ln w="9525">
            <a:noFill/>
            <a:miter lim="800000"/>
          </a:ln>
        </p:spPr>
        <p:txBody>
          <a:bodyPr>
            <a:spAutoFit/>
          </a:bodyPr>
          <a:lstStyle/>
          <a:p>
            <a:r>
              <a:rPr lang="zh-CN" altLang="en-US" sz="2400" dirty="0" smtClean="0">
                <a:solidFill>
                  <a:srgbClr val="FF0000"/>
                </a:solidFill>
                <a:latin typeface="Arial" panose="020B0604020202020204" pitchFamily="34" charset="0"/>
                <a:ea typeface="楷体" panose="02010609060101010101" pitchFamily="49" charset="-122"/>
              </a:rPr>
              <a:t>通过</a:t>
            </a:r>
            <a:endParaRPr lang="zh-CN" altLang="en-US" sz="2400" dirty="0">
              <a:solidFill>
                <a:srgbClr val="FF0000"/>
              </a:solidFill>
              <a:latin typeface="Arial" panose="020B0604020202020204" pitchFamily="34" charset="0"/>
              <a:ea typeface="楷体" panose="02010609060101010101" pitchFamily="49" charset="-122"/>
            </a:endParaRPr>
          </a:p>
        </p:txBody>
      </p:sp>
      <p:sp>
        <p:nvSpPr>
          <p:cNvPr id="70" name="Text Box 121"/>
          <p:cNvSpPr txBox="1">
            <a:spLocks noChangeArrowheads="1"/>
          </p:cNvSpPr>
          <p:nvPr/>
        </p:nvSpPr>
        <p:spPr bwMode="auto">
          <a:xfrm>
            <a:off x="6095213" y="4029082"/>
            <a:ext cx="1000125" cy="461665"/>
          </a:xfrm>
          <a:prstGeom prst="rect">
            <a:avLst/>
          </a:prstGeom>
          <a:noFill/>
          <a:ln w="9525">
            <a:noFill/>
            <a:miter lim="800000"/>
          </a:ln>
        </p:spPr>
        <p:txBody>
          <a:bodyPr>
            <a:spAutoFit/>
          </a:bodyPr>
          <a:lstStyle/>
          <a:p>
            <a:r>
              <a:rPr lang="zh-CN" altLang="en-US" sz="2400" dirty="0" smtClean="0">
                <a:solidFill>
                  <a:srgbClr val="FF0000"/>
                </a:solidFill>
                <a:latin typeface="Arial" panose="020B0604020202020204" pitchFamily="34" charset="0"/>
                <a:ea typeface="楷体" panose="02010609060101010101" pitchFamily="49" charset="-122"/>
              </a:rPr>
              <a:t>通过</a:t>
            </a:r>
            <a:endParaRPr lang="zh-CN" altLang="en-US" sz="2400" dirty="0">
              <a:solidFill>
                <a:srgbClr val="FF0000"/>
              </a:solidFill>
              <a:latin typeface="Arial" panose="020B0604020202020204" pitchFamily="34" charset="0"/>
              <a:ea typeface="楷体" panose="02010609060101010101" pitchFamily="49" charset="-122"/>
            </a:endParaRPr>
          </a:p>
        </p:txBody>
      </p:sp>
      <p:sp>
        <p:nvSpPr>
          <p:cNvPr id="71" name="Text Box 121"/>
          <p:cNvSpPr txBox="1">
            <a:spLocks noChangeArrowheads="1"/>
          </p:cNvSpPr>
          <p:nvPr/>
        </p:nvSpPr>
        <p:spPr bwMode="auto">
          <a:xfrm>
            <a:off x="7166776" y="4672024"/>
            <a:ext cx="1000125" cy="461665"/>
          </a:xfrm>
          <a:prstGeom prst="rect">
            <a:avLst/>
          </a:prstGeom>
          <a:noFill/>
          <a:ln w="9525">
            <a:noFill/>
            <a:miter lim="800000"/>
          </a:ln>
        </p:spPr>
        <p:txBody>
          <a:bodyPr>
            <a:spAutoFit/>
          </a:bodyPr>
          <a:lstStyle/>
          <a:p>
            <a:r>
              <a:rPr lang="zh-CN" altLang="en-US" sz="2400" dirty="0" smtClean="0">
                <a:solidFill>
                  <a:srgbClr val="FF0000"/>
                </a:solidFill>
                <a:latin typeface="Arial" panose="020B0604020202020204" pitchFamily="34" charset="0"/>
                <a:ea typeface="楷体" panose="02010609060101010101" pitchFamily="49" charset="-122"/>
              </a:rPr>
              <a:t>通过</a:t>
            </a:r>
            <a:endParaRPr lang="zh-CN" altLang="en-US" sz="2400" dirty="0">
              <a:solidFill>
                <a:srgbClr val="FF0000"/>
              </a:solidFill>
              <a:latin typeface="Arial" panose="020B0604020202020204" pitchFamily="34" charset="0"/>
              <a:ea typeface="楷体" panose="02010609060101010101" pitchFamily="49" charset="-122"/>
            </a:endParaRPr>
          </a:p>
        </p:txBody>
      </p:sp>
      <p:sp>
        <p:nvSpPr>
          <p:cNvPr id="72" name="Text Box 121"/>
          <p:cNvSpPr txBox="1">
            <a:spLocks noChangeArrowheads="1"/>
          </p:cNvSpPr>
          <p:nvPr/>
        </p:nvSpPr>
        <p:spPr bwMode="auto">
          <a:xfrm>
            <a:off x="9381361" y="4214818"/>
            <a:ext cx="1000125" cy="461665"/>
          </a:xfrm>
          <a:prstGeom prst="rect">
            <a:avLst/>
          </a:prstGeom>
          <a:noFill/>
          <a:ln w="9525">
            <a:noFill/>
            <a:miter lim="800000"/>
          </a:ln>
        </p:spPr>
        <p:txBody>
          <a:bodyPr>
            <a:spAutoFit/>
          </a:bodyPr>
          <a:lstStyle/>
          <a:p>
            <a:r>
              <a:rPr lang="zh-CN" altLang="en-US" sz="2400" dirty="0" smtClean="0">
                <a:solidFill>
                  <a:srgbClr val="FF0000"/>
                </a:solidFill>
                <a:latin typeface="Arial" panose="020B0604020202020204" pitchFamily="34" charset="0"/>
                <a:ea typeface="楷体" panose="02010609060101010101" pitchFamily="49" charset="-122"/>
              </a:rPr>
              <a:t>通过</a:t>
            </a:r>
            <a:endParaRPr lang="zh-CN" altLang="en-US" sz="2400" dirty="0">
              <a:solidFill>
                <a:srgbClr val="FF0000"/>
              </a:solidFill>
              <a:latin typeface="Arial" panose="020B0604020202020204" pitchFamily="34" charset="0"/>
              <a:ea typeface="楷体" panose="02010609060101010101" pitchFamily="49" charset="-122"/>
            </a:endParaRPr>
          </a:p>
        </p:txBody>
      </p:sp>
      <p:sp>
        <p:nvSpPr>
          <p:cNvPr id="74" name="Text Box 121"/>
          <p:cNvSpPr txBox="1">
            <a:spLocks noChangeArrowheads="1"/>
          </p:cNvSpPr>
          <p:nvPr/>
        </p:nvSpPr>
        <p:spPr bwMode="auto">
          <a:xfrm>
            <a:off x="9381354" y="2395831"/>
            <a:ext cx="1000125" cy="461665"/>
          </a:xfrm>
          <a:prstGeom prst="rect">
            <a:avLst/>
          </a:prstGeom>
          <a:noFill/>
          <a:ln w="9525">
            <a:noFill/>
            <a:miter lim="800000"/>
          </a:ln>
        </p:spPr>
        <p:txBody>
          <a:bodyPr>
            <a:spAutoFit/>
          </a:bodyPr>
          <a:lstStyle/>
          <a:p>
            <a:r>
              <a:rPr lang="zh-CN" altLang="en-US" sz="2400" dirty="0" smtClean="0">
                <a:solidFill>
                  <a:srgbClr val="FF0000"/>
                </a:solidFill>
                <a:latin typeface="Arial" panose="020B0604020202020204" pitchFamily="34" charset="0"/>
                <a:ea typeface="楷体" panose="02010609060101010101" pitchFamily="49" charset="-122"/>
              </a:rPr>
              <a:t>通过</a:t>
            </a:r>
            <a:endParaRPr lang="zh-CN" altLang="en-US" sz="2400" dirty="0">
              <a:solidFill>
                <a:srgbClr val="FF0000"/>
              </a:solidFill>
              <a:latin typeface="Arial" panose="020B0604020202020204" pitchFamily="34" charset="0"/>
              <a:ea typeface="楷体" panose="02010609060101010101" pitchFamily="49" charset="-122"/>
            </a:endParaRPr>
          </a:p>
        </p:txBody>
      </p:sp>
      <p:sp>
        <p:nvSpPr>
          <p:cNvPr id="75" name="Text Box 121"/>
          <p:cNvSpPr txBox="1">
            <a:spLocks noChangeArrowheads="1"/>
          </p:cNvSpPr>
          <p:nvPr/>
        </p:nvSpPr>
        <p:spPr bwMode="auto">
          <a:xfrm>
            <a:off x="4880760" y="4071942"/>
            <a:ext cx="1000125" cy="461665"/>
          </a:xfrm>
          <a:prstGeom prst="rect">
            <a:avLst/>
          </a:prstGeom>
          <a:noFill/>
          <a:ln w="9525">
            <a:noFill/>
            <a:miter lim="800000"/>
          </a:ln>
        </p:spPr>
        <p:txBody>
          <a:bodyPr>
            <a:spAutoFit/>
          </a:bodyPr>
          <a:lstStyle/>
          <a:p>
            <a:r>
              <a:rPr lang="zh-CN" altLang="en-US" sz="2400" dirty="0" smtClean="0">
                <a:solidFill>
                  <a:srgbClr val="FF0000"/>
                </a:solidFill>
                <a:latin typeface="Arial" panose="020B0604020202020204" pitchFamily="34" charset="0"/>
                <a:ea typeface="楷体" panose="02010609060101010101" pitchFamily="49" charset="-122"/>
              </a:rPr>
              <a:t>退回</a:t>
            </a:r>
            <a:endParaRPr lang="zh-CN" altLang="en-US" sz="2400" dirty="0">
              <a:solidFill>
                <a:srgbClr val="FF0000"/>
              </a:solidFill>
              <a:latin typeface="Arial" panose="020B0604020202020204" pitchFamily="34" charset="0"/>
              <a:ea typeface="楷体" panose="02010609060101010101" pitchFamily="49" charset="-122"/>
            </a:endParaRPr>
          </a:p>
        </p:txBody>
      </p:sp>
      <p:sp>
        <p:nvSpPr>
          <p:cNvPr id="76" name="Text Box 121"/>
          <p:cNvSpPr txBox="1">
            <a:spLocks noChangeArrowheads="1"/>
          </p:cNvSpPr>
          <p:nvPr/>
        </p:nvSpPr>
        <p:spPr bwMode="auto">
          <a:xfrm>
            <a:off x="7523973" y="1743066"/>
            <a:ext cx="1000125" cy="461665"/>
          </a:xfrm>
          <a:prstGeom prst="rect">
            <a:avLst/>
          </a:prstGeom>
          <a:noFill/>
          <a:ln w="9525">
            <a:noFill/>
            <a:miter lim="800000"/>
          </a:ln>
        </p:spPr>
        <p:txBody>
          <a:bodyPr>
            <a:spAutoFit/>
          </a:bodyPr>
          <a:lstStyle/>
          <a:p>
            <a:r>
              <a:rPr lang="zh-CN" altLang="en-US" sz="2400" dirty="0" smtClean="0">
                <a:solidFill>
                  <a:srgbClr val="FF0000"/>
                </a:solidFill>
                <a:latin typeface="Arial" panose="020B0604020202020204" pitchFamily="34" charset="0"/>
                <a:ea typeface="楷体" panose="02010609060101010101" pitchFamily="49" charset="-122"/>
              </a:rPr>
              <a:t>退回</a:t>
            </a:r>
            <a:endParaRPr lang="zh-CN" altLang="en-US" sz="2400" dirty="0">
              <a:solidFill>
                <a:srgbClr val="FF0000"/>
              </a:solidFill>
              <a:latin typeface="Arial" panose="020B0604020202020204" pitchFamily="34" charset="0"/>
              <a:ea typeface="楷体" panose="02010609060101010101" pitchFamily="49" charset="-122"/>
            </a:endParaRPr>
          </a:p>
        </p:txBody>
      </p:sp>
      <p:sp>
        <p:nvSpPr>
          <p:cNvPr id="77" name="Text Box 121"/>
          <p:cNvSpPr txBox="1">
            <a:spLocks noChangeArrowheads="1"/>
          </p:cNvSpPr>
          <p:nvPr/>
        </p:nvSpPr>
        <p:spPr bwMode="auto">
          <a:xfrm>
            <a:off x="8166908" y="2386008"/>
            <a:ext cx="1000125" cy="461665"/>
          </a:xfrm>
          <a:prstGeom prst="rect">
            <a:avLst/>
          </a:prstGeom>
          <a:noFill/>
          <a:ln w="9525">
            <a:noFill/>
            <a:miter lim="800000"/>
          </a:ln>
        </p:spPr>
        <p:txBody>
          <a:bodyPr>
            <a:spAutoFit/>
          </a:bodyPr>
          <a:lstStyle/>
          <a:p>
            <a:r>
              <a:rPr lang="zh-CN" altLang="en-US" sz="2400" dirty="0" smtClean="0">
                <a:solidFill>
                  <a:srgbClr val="FF0000"/>
                </a:solidFill>
                <a:latin typeface="Arial" panose="020B0604020202020204" pitchFamily="34" charset="0"/>
                <a:ea typeface="楷体" panose="02010609060101010101" pitchFamily="49" charset="-122"/>
              </a:rPr>
              <a:t>退回</a:t>
            </a:r>
            <a:endParaRPr lang="zh-CN" altLang="en-US" sz="2400" dirty="0">
              <a:solidFill>
                <a:srgbClr val="FF0000"/>
              </a:solidFill>
              <a:latin typeface="Arial" panose="020B0604020202020204" pitchFamily="34" charset="0"/>
              <a:ea typeface="楷体" panose="02010609060101010101" pitchFamily="49" charset="-122"/>
            </a:endParaRPr>
          </a:p>
        </p:txBody>
      </p:sp>
      <p:sp>
        <p:nvSpPr>
          <p:cNvPr id="78" name="Text Box 121"/>
          <p:cNvSpPr txBox="1">
            <a:spLocks noChangeArrowheads="1"/>
          </p:cNvSpPr>
          <p:nvPr/>
        </p:nvSpPr>
        <p:spPr bwMode="auto">
          <a:xfrm>
            <a:off x="8166908" y="4214818"/>
            <a:ext cx="1000125" cy="461665"/>
          </a:xfrm>
          <a:prstGeom prst="rect">
            <a:avLst/>
          </a:prstGeom>
          <a:noFill/>
          <a:ln w="9525">
            <a:noFill/>
            <a:miter lim="800000"/>
          </a:ln>
        </p:spPr>
        <p:txBody>
          <a:bodyPr>
            <a:spAutoFit/>
          </a:bodyPr>
          <a:lstStyle/>
          <a:p>
            <a:r>
              <a:rPr lang="zh-CN" altLang="en-US" sz="2400" dirty="0" smtClean="0">
                <a:solidFill>
                  <a:srgbClr val="FF0000"/>
                </a:solidFill>
                <a:latin typeface="Arial" panose="020B0604020202020204" pitchFamily="34" charset="0"/>
                <a:ea typeface="楷体" panose="02010609060101010101" pitchFamily="49" charset="-122"/>
              </a:rPr>
              <a:t>退回</a:t>
            </a:r>
            <a:endParaRPr lang="zh-CN" altLang="en-US" sz="2400" dirty="0">
              <a:solidFill>
                <a:srgbClr val="FF0000"/>
              </a:solidFill>
              <a:latin typeface="Arial" panose="020B0604020202020204" pitchFamily="34" charset="0"/>
              <a:ea typeface="楷体" panose="02010609060101010101" pitchFamily="49" charset="-122"/>
            </a:endParaRPr>
          </a:p>
        </p:txBody>
      </p:sp>
      <p:sp>
        <p:nvSpPr>
          <p:cNvPr id="79" name="Text Box 121"/>
          <p:cNvSpPr txBox="1">
            <a:spLocks noChangeArrowheads="1"/>
          </p:cNvSpPr>
          <p:nvPr/>
        </p:nvSpPr>
        <p:spPr bwMode="auto">
          <a:xfrm>
            <a:off x="7166776" y="5386404"/>
            <a:ext cx="1000125" cy="461665"/>
          </a:xfrm>
          <a:prstGeom prst="rect">
            <a:avLst/>
          </a:prstGeom>
          <a:noFill/>
          <a:ln w="9525">
            <a:noFill/>
            <a:miter lim="800000"/>
          </a:ln>
        </p:spPr>
        <p:txBody>
          <a:bodyPr>
            <a:spAutoFit/>
          </a:bodyPr>
          <a:lstStyle/>
          <a:p>
            <a:r>
              <a:rPr lang="zh-CN" altLang="en-US" sz="2400" dirty="0" smtClean="0">
                <a:solidFill>
                  <a:srgbClr val="FF0000"/>
                </a:solidFill>
                <a:latin typeface="Arial" panose="020B0604020202020204" pitchFamily="34" charset="0"/>
                <a:ea typeface="楷体" panose="02010609060101010101" pitchFamily="49" charset="-122"/>
              </a:rPr>
              <a:t>退回</a:t>
            </a:r>
            <a:endParaRPr lang="zh-CN" altLang="en-US" sz="2400" dirty="0">
              <a:solidFill>
                <a:srgbClr val="FF0000"/>
              </a:solidFill>
              <a:latin typeface="Arial" panose="020B0604020202020204" pitchFamily="34" charset="0"/>
              <a:ea typeface="楷体" panose="02010609060101010101" pitchFamily="49" charset="-122"/>
            </a:endParaRPr>
          </a:p>
        </p:txBody>
      </p:sp>
      <p:sp>
        <p:nvSpPr>
          <p:cNvPr id="80" name="Text Box 121"/>
          <p:cNvSpPr txBox="1">
            <a:spLocks noChangeArrowheads="1"/>
          </p:cNvSpPr>
          <p:nvPr/>
        </p:nvSpPr>
        <p:spPr bwMode="auto">
          <a:xfrm>
            <a:off x="3309124" y="2314570"/>
            <a:ext cx="1000125" cy="461665"/>
          </a:xfrm>
          <a:prstGeom prst="rect">
            <a:avLst/>
          </a:prstGeom>
          <a:noFill/>
          <a:ln w="9525">
            <a:noFill/>
            <a:miter lim="800000"/>
          </a:ln>
        </p:spPr>
        <p:txBody>
          <a:bodyPr>
            <a:spAutoFit/>
          </a:bodyPr>
          <a:lstStyle/>
          <a:p>
            <a:r>
              <a:rPr lang="zh-CN" altLang="en-US" sz="2400" dirty="0" smtClean="0">
                <a:solidFill>
                  <a:srgbClr val="FF0000"/>
                </a:solidFill>
                <a:latin typeface="Arial" panose="020B0604020202020204" pitchFamily="34" charset="0"/>
                <a:ea typeface="楷体" panose="02010609060101010101" pitchFamily="49" charset="-122"/>
              </a:rPr>
              <a:t>退回</a:t>
            </a:r>
            <a:endParaRPr lang="zh-CN" altLang="en-US" sz="2400" dirty="0">
              <a:solidFill>
                <a:srgbClr val="FF0000"/>
              </a:solidFill>
              <a:latin typeface="Arial" panose="020B0604020202020204" pitchFamily="34" charset="0"/>
              <a:ea typeface="楷体" panose="02010609060101010101" pitchFamily="49" charset="-122"/>
            </a:endParaRPr>
          </a:p>
        </p:txBody>
      </p:sp>
      <p:sp>
        <p:nvSpPr>
          <p:cNvPr id="40" name="矩形 39"/>
          <p:cNvSpPr/>
          <p:nvPr/>
        </p:nvSpPr>
        <p:spPr>
          <a:xfrm>
            <a:off x="1523174" y="857232"/>
            <a:ext cx="508314" cy="2118061"/>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资产领用人</a:t>
            </a:r>
            <a:endParaRPr lang="zh-CN" altLang="en-US" sz="2800" b="1" dirty="0">
              <a:solidFill>
                <a:schemeClr val="tx1"/>
              </a:solidFill>
              <a:latin typeface="+mn-ea"/>
            </a:endParaRPr>
          </a:p>
        </p:txBody>
      </p:sp>
      <p:sp>
        <p:nvSpPr>
          <p:cNvPr id="51" name="矩形 50"/>
          <p:cNvSpPr/>
          <p:nvPr/>
        </p:nvSpPr>
        <p:spPr>
          <a:xfrm>
            <a:off x="3094810" y="1285860"/>
            <a:ext cx="1294132" cy="57150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调拨单</a:t>
            </a:r>
            <a:endParaRPr lang="zh-CN" altLang="en-US" sz="2800" b="1" dirty="0">
              <a:solidFill>
                <a:schemeClr val="tx1"/>
              </a:solidFill>
              <a:latin typeface="+mn-ea"/>
            </a:endParaRPr>
          </a:p>
        </p:txBody>
      </p:sp>
      <p:sp>
        <p:nvSpPr>
          <p:cNvPr id="52" name="矩形 51"/>
          <p:cNvSpPr/>
          <p:nvPr/>
        </p:nvSpPr>
        <p:spPr>
          <a:xfrm>
            <a:off x="5372578" y="1214422"/>
            <a:ext cx="2079950" cy="58292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接收人确认</a:t>
            </a:r>
            <a:endParaRPr lang="zh-CN" altLang="en-US" sz="2800" b="1" dirty="0">
              <a:solidFill>
                <a:schemeClr val="tx1"/>
              </a:solidFill>
              <a:latin typeface="+mn-ea"/>
            </a:endParaRPr>
          </a:p>
        </p:txBody>
      </p:sp>
      <p:sp>
        <p:nvSpPr>
          <p:cNvPr id="54" name="矩形 53"/>
          <p:cNvSpPr/>
          <p:nvPr/>
        </p:nvSpPr>
        <p:spPr>
          <a:xfrm>
            <a:off x="8301536" y="1223946"/>
            <a:ext cx="2079950" cy="847732"/>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调出单位国资员审核</a:t>
            </a:r>
            <a:endParaRPr lang="zh-CN" altLang="en-US" sz="2800" b="1" dirty="0">
              <a:solidFill>
                <a:schemeClr val="tx1"/>
              </a:solidFill>
              <a:latin typeface="+mn-ea"/>
            </a:endParaRPr>
          </a:p>
        </p:txBody>
      </p:sp>
      <p:sp>
        <p:nvSpPr>
          <p:cNvPr id="57" name="矩形 56"/>
          <p:cNvSpPr/>
          <p:nvPr/>
        </p:nvSpPr>
        <p:spPr>
          <a:xfrm>
            <a:off x="8372974" y="3071810"/>
            <a:ext cx="2079950" cy="847732"/>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调出单位领导审核</a:t>
            </a:r>
            <a:endParaRPr lang="zh-CN" altLang="en-US" sz="2800" b="1" dirty="0">
              <a:solidFill>
                <a:schemeClr val="tx1"/>
              </a:solidFill>
              <a:latin typeface="+mn-ea"/>
            </a:endParaRPr>
          </a:p>
        </p:txBody>
      </p:sp>
      <p:sp>
        <p:nvSpPr>
          <p:cNvPr id="58" name="矩形 57"/>
          <p:cNvSpPr/>
          <p:nvPr/>
        </p:nvSpPr>
        <p:spPr>
          <a:xfrm>
            <a:off x="8372974" y="4929198"/>
            <a:ext cx="2079950" cy="847732"/>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调入单位国资员审核</a:t>
            </a:r>
            <a:endParaRPr lang="zh-CN" altLang="en-US" sz="2800" b="1" dirty="0">
              <a:solidFill>
                <a:schemeClr val="tx1"/>
              </a:solidFill>
              <a:latin typeface="+mn-ea"/>
            </a:endParaRPr>
          </a:p>
        </p:txBody>
      </p:sp>
      <p:sp>
        <p:nvSpPr>
          <p:cNvPr id="59" name="矩形 58"/>
          <p:cNvSpPr/>
          <p:nvPr/>
        </p:nvSpPr>
        <p:spPr>
          <a:xfrm>
            <a:off x="4729636" y="4867284"/>
            <a:ext cx="2079950" cy="847732"/>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调入单位领导审核</a:t>
            </a:r>
            <a:endParaRPr lang="zh-CN" altLang="en-US" sz="2800" b="1" dirty="0">
              <a:solidFill>
                <a:schemeClr val="tx1"/>
              </a:solidFill>
              <a:latin typeface="+mn-ea"/>
            </a:endParaRPr>
          </a:p>
        </p:txBody>
      </p:sp>
      <p:sp>
        <p:nvSpPr>
          <p:cNvPr id="60" name="矩形 59"/>
          <p:cNvSpPr/>
          <p:nvPr/>
        </p:nvSpPr>
        <p:spPr>
          <a:xfrm>
            <a:off x="4737884" y="2938458"/>
            <a:ext cx="2079950" cy="847732"/>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资产调拨成功</a:t>
            </a:r>
            <a:endParaRPr lang="zh-CN" altLang="en-US" sz="2800" b="1" dirty="0">
              <a:solidFill>
                <a:schemeClr val="tx1"/>
              </a:solidFill>
              <a:latin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left)">
                                      <p:cBhvr>
                                        <p:cTn id="7" dur="500"/>
                                        <p:tgtEl>
                                          <p:spTgt spid="15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p:tgtEl>
                                          <p:spTgt spid="66"/>
                                        </p:tgtEl>
                                        <p:attrNameLst>
                                          <p:attrName>ppt_x</p:attrName>
                                        </p:attrNameLst>
                                      </p:cBhvr>
                                      <p:tavLst>
                                        <p:tav tm="0">
                                          <p:val>
                                            <p:strVal val="#ppt_x-#ppt_w*1.125000"/>
                                          </p:val>
                                        </p:tav>
                                        <p:tav tm="100000">
                                          <p:val>
                                            <p:strVal val="#ppt_x"/>
                                          </p:val>
                                        </p:tav>
                                      </p:tavLst>
                                    </p:anim>
                                    <p:animEffect transition="in" filter="wipe(right)">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725015" y="-11878"/>
            <a:ext cx="5230367" cy="4431779"/>
          </a:xfrm>
          <a:prstGeom prst="rect">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140575" y="4111633"/>
            <a:ext cx="1859280" cy="460375"/>
          </a:xfrm>
          <a:prstGeom prst="rect">
            <a:avLst/>
          </a:prstGeom>
        </p:spPr>
        <p:txBody>
          <a:bodyPr wrap="square">
            <a:spAutoFit/>
          </a:bodyPr>
          <a:lstStyle/>
          <a:p>
            <a:pPr marL="457200" lvl="0" indent="-457200">
              <a:buFont typeface="Wingdings" panose="05000000000000000000" pitchFamily="2" charset="2"/>
              <a:buChar char="l"/>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资产处置</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32"/>
          <p:cNvGrpSpPr/>
          <p:nvPr/>
        </p:nvGrpSpPr>
        <p:grpSpPr>
          <a:xfrm>
            <a:off x="725015" y="3649216"/>
            <a:ext cx="5230367" cy="1565126"/>
            <a:chOff x="725015" y="3649216"/>
            <a:chExt cx="5230367" cy="1565126"/>
          </a:xfrm>
        </p:grpSpPr>
        <p:sp>
          <p:nvSpPr>
            <p:cNvPr id="4" name="流程图: 决策 3"/>
            <p:cNvSpPr/>
            <p:nvPr/>
          </p:nvSpPr>
          <p:spPr>
            <a:xfrm flipV="1">
              <a:off x="725015" y="3649216"/>
              <a:ext cx="5230367" cy="1565126"/>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3"/>
            <p:cNvSpPr txBox="1"/>
            <p:nvPr/>
          </p:nvSpPr>
          <p:spPr>
            <a:xfrm>
              <a:off x="2691779" y="3717032"/>
              <a:ext cx="1296145" cy="769441"/>
            </a:xfrm>
            <a:prstGeom prst="rect">
              <a:avLst/>
            </a:prstGeom>
            <a:noFill/>
            <a:effectLst/>
          </p:spPr>
          <p:txBody>
            <a:bodyPr wrap="square" rtlCol="0">
              <a:spAutoFit/>
            </a:bodyPr>
            <a:lstStyle/>
            <a:p>
              <a:pPr algn="ctr"/>
              <a:r>
                <a:rPr lang="en-US" altLang="zh-CN" sz="4400" b="1" dirty="0" smtClean="0">
                  <a:solidFill>
                    <a:schemeClr val="bg1"/>
                  </a:solidFill>
                  <a:latin typeface="锐字荣光黑简1.0" pitchFamily="2" charset="-122"/>
                  <a:ea typeface="锐字荣光黑简1.0" pitchFamily="2" charset="-122"/>
                </a:rPr>
                <a:t>04</a:t>
              </a:r>
              <a:endParaRPr lang="zh-CN" altLang="en-US" sz="4400" b="1" dirty="0">
                <a:solidFill>
                  <a:schemeClr val="bg1"/>
                </a:solidFill>
                <a:latin typeface="锐字荣光黑简1.0" pitchFamily="2" charset="-122"/>
                <a:ea typeface="锐字荣光黑简1.0" pitchFamily="2" charset="-122"/>
              </a:endParaRPr>
            </a:p>
          </p:txBody>
        </p:sp>
        <p:sp>
          <p:nvSpPr>
            <p:cNvPr id="22" name="等腰三角形 21"/>
            <p:cNvSpPr/>
            <p:nvPr/>
          </p:nvSpPr>
          <p:spPr>
            <a:xfrm flipV="1">
              <a:off x="3161496" y="4793905"/>
              <a:ext cx="306359" cy="1324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3"/>
            <p:cNvSpPr txBox="1"/>
            <p:nvPr/>
          </p:nvSpPr>
          <p:spPr>
            <a:xfrm>
              <a:off x="2278782" y="4387416"/>
              <a:ext cx="2021717" cy="307777"/>
            </a:xfrm>
            <a:prstGeom prst="rect">
              <a:avLst/>
            </a:prstGeom>
            <a:noFill/>
            <a:effectLst/>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a:t>
              </a:r>
              <a:r>
                <a:rPr lang="en-US" altLang="zh-CN" sz="1400" b="1" dirty="0" smtClean="0">
                  <a:solidFill>
                    <a:schemeClr val="bg1"/>
                  </a:solidFill>
                  <a:latin typeface="微软雅黑" panose="020B0503020204020204" pitchFamily="34" charset="-122"/>
                  <a:ea typeface="微软雅黑" panose="020B0503020204020204" pitchFamily="34" charset="-122"/>
                </a:rPr>
                <a:t>CONTENTS——</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3"/>
          <p:cNvSpPr txBox="1"/>
          <p:nvPr/>
        </p:nvSpPr>
        <p:spPr>
          <a:xfrm>
            <a:off x="6738620" y="1764030"/>
            <a:ext cx="4542790" cy="645160"/>
          </a:xfrm>
          <a:prstGeom prst="rect">
            <a:avLst/>
          </a:prstGeom>
          <a:noFill/>
          <a:effectLst/>
        </p:spPr>
        <p:txBody>
          <a:bodyPr wrap="square" rtlCol="0">
            <a:spAutoFit/>
          </a:bodyPr>
          <a:lstStyle/>
          <a:p>
            <a:pPr algn="ctr"/>
            <a:r>
              <a:rPr lang="zh-CN" altLang="en-US" sz="3600" b="1" dirty="0" smtClean="0">
                <a:solidFill>
                  <a:srgbClr val="0070C0"/>
                </a:solidFill>
                <a:latin typeface="微软雅黑" panose="020B0503020204020204" pitchFamily="34" charset="-122"/>
                <a:ea typeface="微软雅黑" panose="020B0503020204020204" pitchFamily="34" charset="-122"/>
              </a:rPr>
              <a:t>资产处置</a:t>
            </a:r>
          </a:p>
        </p:txBody>
      </p:sp>
      <p:pic>
        <p:nvPicPr>
          <p:cNvPr id="3" name="图片 2"/>
          <p:cNvPicPr>
            <a:picLocks noChangeAspect="1"/>
          </p:cNvPicPr>
          <p:nvPr/>
        </p:nvPicPr>
        <p:blipFill>
          <a:blip r:embed="rId4">
            <a:biLevel thresh="25000"/>
            <a:extLst>
              <a:ext uri="{28A0092B-C50C-407E-A947-70E740481C1C}">
                <a14:useLocalDpi xmlns="" xmlns:a14="http://schemas.microsoft.com/office/drawing/2010/main" val="0"/>
              </a:ext>
            </a:extLst>
          </a:blip>
          <a:stretch>
            <a:fillRect/>
          </a:stretch>
        </p:blipFill>
        <p:spPr>
          <a:xfrm>
            <a:off x="1377241" y="121026"/>
            <a:ext cx="3926744" cy="3931008"/>
          </a:xfrm>
          <a:prstGeom prst="rect">
            <a:avLst/>
          </a:prstGeom>
        </p:spPr>
      </p:pic>
      <p:grpSp>
        <p:nvGrpSpPr>
          <p:cNvPr id="5" name="组合 6"/>
          <p:cNvGrpSpPr/>
          <p:nvPr/>
        </p:nvGrpSpPr>
        <p:grpSpPr>
          <a:xfrm>
            <a:off x="7649340" y="5065249"/>
            <a:ext cx="1179281" cy="1086743"/>
            <a:chOff x="304800" y="673100"/>
            <a:chExt cx="4000500" cy="4000500"/>
          </a:xfrm>
          <a:effectLst>
            <a:outerShdw blurRad="444500" dist="254000" dir="8100000" algn="tr" rotWithShape="0">
              <a:prstClr val="black">
                <a:alpha val="50000"/>
              </a:prstClr>
            </a:outerShdw>
          </a:effectLst>
        </p:grpSpPr>
        <p:sp>
          <p:nvSpPr>
            <p:cNvPr id="20"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1"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6" name="组合 22"/>
          <p:cNvGrpSpPr/>
          <p:nvPr/>
        </p:nvGrpSpPr>
        <p:grpSpPr>
          <a:xfrm>
            <a:off x="6122188" y="5517158"/>
            <a:ext cx="630230" cy="580776"/>
            <a:chOff x="304800" y="673100"/>
            <a:chExt cx="4000500" cy="4000500"/>
          </a:xfrm>
          <a:effectLst>
            <a:outerShdw blurRad="444500" dist="254000" dir="8100000" algn="tr" rotWithShape="0">
              <a:prstClr val="black">
                <a:alpha val="50000"/>
              </a:prstClr>
            </a:outerShdw>
          </a:effectLst>
        </p:grpSpPr>
        <p:sp>
          <p:nvSpPr>
            <p:cNvPr id="24"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7"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7" name="组合 28"/>
          <p:cNvGrpSpPr/>
          <p:nvPr/>
        </p:nvGrpSpPr>
        <p:grpSpPr>
          <a:xfrm>
            <a:off x="6800977" y="5852698"/>
            <a:ext cx="890519" cy="820640"/>
            <a:chOff x="304800" y="673100"/>
            <a:chExt cx="4000500" cy="4000500"/>
          </a:xfrm>
          <a:effectLst>
            <a:outerShdw blurRad="444500" dist="254000" dir="8100000" algn="tr" rotWithShape="0">
              <a:prstClr val="black">
                <a:alpha val="50000"/>
              </a:prstClr>
            </a:outerShdw>
          </a:effectLst>
        </p:grpSpPr>
        <p:sp>
          <p:nvSpPr>
            <p:cNvPr id="30"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1"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0" name="组合 31"/>
          <p:cNvGrpSpPr/>
          <p:nvPr/>
        </p:nvGrpSpPr>
        <p:grpSpPr>
          <a:xfrm>
            <a:off x="9123480" y="5646756"/>
            <a:ext cx="685800" cy="631985"/>
            <a:chOff x="304800" y="673100"/>
            <a:chExt cx="4000500" cy="4000500"/>
          </a:xfrm>
          <a:effectLst>
            <a:outerShdw blurRad="444500" dist="254000" dir="8100000" algn="tr" rotWithShape="0">
              <a:prstClr val="black">
                <a:alpha val="50000"/>
              </a:prstClr>
            </a:outerShdw>
          </a:effectLst>
        </p:grpSpPr>
        <p:sp>
          <p:nvSpPr>
            <p:cNvPr id="37"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8"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12" name="组合 38"/>
          <p:cNvGrpSpPr/>
          <p:nvPr/>
        </p:nvGrpSpPr>
        <p:grpSpPr>
          <a:xfrm>
            <a:off x="2129917" y="5947755"/>
            <a:ext cx="588857" cy="542650"/>
            <a:chOff x="304800" y="673100"/>
            <a:chExt cx="4000500" cy="4000500"/>
          </a:xfrm>
          <a:effectLst>
            <a:outerShdw blurRad="444500" dist="254000" dir="8100000" algn="tr" rotWithShape="0">
              <a:prstClr val="black">
                <a:alpha val="50000"/>
              </a:prstClr>
            </a:outerShdw>
          </a:effectLst>
        </p:grpSpPr>
        <p:sp>
          <p:nvSpPr>
            <p:cNvPr id="40"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1"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3" name="组合 41"/>
          <p:cNvGrpSpPr/>
          <p:nvPr/>
        </p:nvGrpSpPr>
        <p:grpSpPr>
          <a:xfrm>
            <a:off x="5326539" y="5410725"/>
            <a:ext cx="252491" cy="232678"/>
            <a:chOff x="304800" y="673100"/>
            <a:chExt cx="4000500" cy="4000500"/>
          </a:xfrm>
          <a:effectLst>
            <a:outerShdw blurRad="444500" dist="254000" dir="8100000" algn="tr" rotWithShape="0">
              <a:prstClr val="black">
                <a:alpha val="50000"/>
              </a:prstClr>
            </a:outerShdw>
          </a:effectLst>
        </p:grpSpPr>
        <p:sp>
          <p:nvSpPr>
            <p:cNvPr id="43"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4"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4" name="组合 44"/>
          <p:cNvGrpSpPr/>
          <p:nvPr/>
        </p:nvGrpSpPr>
        <p:grpSpPr>
          <a:xfrm>
            <a:off x="4545149" y="5229627"/>
            <a:ext cx="529075" cy="487559"/>
            <a:chOff x="304800" y="673100"/>
            <a:chExt cx="4000500" cy="4000500"/>
          </a:xfrm>
          <a:effectLst>
            <a:outerShdw blurRad="444500" dist="254000" dir="8100000" algn="tr" rotWithShape="0">
              <a:prstClr val="black">
                <a:alpha val="50000"/>
              </a:prstClr>
            </a:outerShdw>
          </a:effectLst>
        </p:grpSpPr>
        <p:sp>
          <p:nvSpPr>
            <p:cNvPr id="46"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7"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5" name="组合 47"/>
          <p:cNvGrpSpPr/>
          <p:nvPr/>
        </p:nvGrpSpPr>
        <p:grpSpPr>
          <a:xfrm>
            <a:off x="9828798" y="4785261"/>
            <a:ext cx="1179281" cy="1086743"/>
            <a:chOff x="304800" y="673100"/>
            <a:chExt cx="4000500" cy="4000500"/>
          </a:xfrm>
          <a:effectLst>
            <a:outerShdw blurRad="444500" dist="254000" dir="8100000" algn="tr" rotWithShape="0">
              <a:prstClr val="black">
                <a:alpha val="50000"/>
              </a:prstClr>
            </a:outerShdw>
          </a:effectLst>
        </p:grpSpPr>
        <p:sp>
          <p:nvSpPr>
            <p:cNvPr id="49"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0"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16" name="组合 50"/>
          <p:cNvGrpSpPr/>
          <p:nvPr/>
        </p:nvGrpSpPr>
        <p:grpSpPr>
          <a:xfrm>
            <a:off x="5783739" y="5203708"/>
            <a:ext cx="223080" cy="205575"/>
            <a:chOff x="304800" y="673100"/>
            <a:chExt cx="4000500" cy="4000500"/>
          </a:xfrm>
          <a:effectLst>
            <a:outerShdw blurRad="444500" dist="254000" dir="8100000" algn="tr" rotWithShape="0">
              <a:prstClr val="black">
                <a:alpha val="50000"/>
              </a:prstClr>
            </a:outerShdw>
          </a:effectLst>
        </p:grpSpPr>
        <p:sp>
          <p:nvSpPr>
            <p:cNvPr id="52"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3"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8" name="组合 53"/>
          <p:cNvGrpSpPr/>
          <p:nvPr/>
        </p:nvGrpSpPr>
        <p:grpSpPr>
          <a:xfrm>
            <a:off x="3306820" y="5659742"/>
            <a:ext cx="1179281" cy="1086743"/>
            <a:chOff x="304800" y="673100"/>
            <a:chExt cx="4000500" cy="4000500"/>
          </a:xfrm>
          <a:effectLst>
            <a:outerShdw blurRad="444500" dist="254000" dir="8100000" algn="tr" rotWithShape="0">
              <a:prstClr val="black">
                <a:alpha val="50000"/>
              </a:prstClr>
            </a:outerShdw>
          </a:effectLst>
        </p:grpSpPr>
        <p:sp>
          <p:nvSpPr>
            <p:cNvPr id="55"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6"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19" name="组合 56"/>
          <p:cNvGrpSpPr/>
          <p:nvPr/>
        </p:nvGrpSpPr>
        <p:grpSpPr>
          <a:xfrm>
            <a:off x="2638761" y="5508523"/>
            <a:ext cx="520192" cy="479373"/>
            <a:chOff x="304800" y="673100"/>
            <a:chExt cx="4000500" cy="4000500"/>
          </a:xfrm>
          <a:effectLst>
            <a:outerShdw blurRad="444500" dist="254000" dir="8100000" algn="tr" rotWithShape="0">
              <a:prstClr val="black">
                <a:alpha val="50000"/>
              </a:prstClr>
            </a:outerShdw>
          </a:effectLst>
        </p:grpSpPr>
        <p:sp>
          <p:nvSpPr>
            <p:cNvPr id="58"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9"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23" name="组合 59"/>
          <p:cNvGrpSpPr/>
          <p:nvPr/>
        </p:nvGrpSpPr>
        <p:grpSpPr>
          <a:xfrm>
            <a:off x="1654473" y="5807684"/>
            <a:ext cx="316877" cy="292012"/>
            <a:chOff x="304800" y="673100"/>
            <a:chExt cx="4000500" cy="4000500"/>
          </a:xfrm>
          <a:effectLst>
            <a:outerShdw blurRad="444500" dist="254000" dir="8100000" algn="tr" rotWithShape="0">
              <a:prstClr val="black">
                <a:alpha val="50000"/>
              </a:prstClr>
            </a:outerShdw>
          </a:effectLst>
        </p:grpSpPr>
        <p:sp>
          <p:nvSpPr>
            <p:cNvPr id="61"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62"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25" name="组合 62"/>
          <p:cNvGrpSpPr/>
          <p:nvPr/>
        </p:nvGrpSpPr>
        <p:grpSpPr>
          <a:xfrm>
            <a:off x="1480509" y="5611944"/>
            <a:ext cx="158438" cy="146005"/>
            <a:chOff x="304800" y="673100"/>
            <a:chExt cx="4000500" cy="4000500"/>
          </a:xfrm>
          <a:effectLst>
            <a:outerShdw blurRad="444500" dist="254000" dir="8100000" algn="tr" rotWithShape="0">
              <a:prstClr val="black">
                <a:alpha val="50000"/>
              </a:prstClr>
            </a:outerShdw>
          </a:effectLst>
        </p:grpSpPr>
        <p:sp>
          <p:nvSpPr>
            <p:cNvPr id="64"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65"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sp>
        <p:nvSpPr>
          <p:cNvPr id="8" name="矩形 7"/>
          <p:cNvSpPr/>
          <p:nvPr/>
        </p:nvSpPr>
        <p:spPr>
          <a:xfrm>
            <a:off x="7140558" y="3038773"/>
            <a:ext cx="4031873"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未达年限与丢失资产申请</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400" tmFilter="0, 0; .2, .5; .8, .5; 1, 0"/>
                                        <p:tgtEl>
                                          <p:spTgt spid="36"/>
                                        </p:tgtEl>
                                      </p:cBhvr>
                                    </p:animEffect>
                                    <p:animScale>
                                      <p:cBhvr>
                                        <p:cTn id="11" dur="200" autoRev="1" fill="hold"/>
                                        <p:tgtEl>
                                          <p:spTgt spid="36"/>
                                        </p:tgtEl>
                                      </p:cBhvr>
                                      <p:by x="105000" y="105000"/>
                                    </p:animScale>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par>
                                <p:cTn id="18" presetID="2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childTnLst>
                                </p:cTn>
                              </p:par>
                              <p:par>
                                <p:cTn id="22" presetID="8" presetClass="emph" presetSubtype="0" fill="hold" nodeType="withEffect">
                                  <p:stCondLst>
                                    <p:cond delay="0"/>
                                  </p:stCondLst>
                                  <p:childTnLst>
                                    <p:animRot by="-21600000">
                                      <p:cBhvr>
                                        <p:cTn id="23" dur="8200" fill="hold"/>
                                        <p:tgtEl>
                                          <p:spTgt spid="3"/>
                                        </p:tgtEl>
                                        <p:attrNameLst>
                                          <p:attrName>r</p:attrName>
                                        </p:attrNameLst>
                                      </p:cBhvr>
                                    </p:animRot>
                                  </p:childTnLst>
                                </p:cTn>
                              </p:par>
                              <p:par>
                                <p:cTn id="24" presetID="2" presetClass="entr" presetSubtype="2" fill="hold" grpId="0" nodeType="with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1+#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47" presetClass="entr" presetSubtype="0" fill="hold" grpId="0" nodeType="with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Effect transition="in" filter="fade">
                                      <p:cBhvr>
                                        <p:cTn id="30" dur="1250"/>
                                        <p:tgtEl>
                                          <p:spTgt spid="8"/>
                                        </p:tgtEl>
                                      </p:cBhvr>
                                    </p:animEffect>
                                    <p:anim calcmode="lin" valueType="num">
                                      <p:cBhvr>
                                        <p:cTn id="31" dur="1250" fill="hold"/>
                                        <p:tgtEl>
                                          <p:spTgt spid="8"/>
                                        </p:tgtEl>
                                        <p:attrNameLst>
                                          <p:attrName>ppt_x</p:attrName>
                                        </p:attrNameLst>
                                      </p:cBhvr>
                                      <p:tavLst>
                                        <p:tav tm="0">
                                          <p:val>
                                            <p:strVal val="#ppt_x"/>
                                          </p:val>
                                        </p:tav>
                                        <p:tav tm="100000">
                                          <p:val>
                                            <p:strVal val="#ppt_x"/>
                                          </p:val>
                                        </p:tav>
                                      </p:tavLst>
                                    </p:anim>
                                    <p:anim calcmode="lin" valueType="num">
                                      <p:cBhvr>
                                        <p:cTn id="32" dur="125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1250"/>
                                        <p:tgtEl>
                                          <p:spTgt spid="9"/>
                                        </p:tgtEl>
                                      </p:cBhvr>
                                    </p:animEffect>
                                    <p:anim calcmode="lin" valueType="num">
                                      <p:cBhvr>
                                        <p:cTn id="36" dur="1250" fill="hold"/>
                                        <p:tgtEl>
                                          <p:spTgt spid="9"/>
                                        </p:tgtEl>
                                        <p:attrNameLst>
                                          <p:attrName>ppt_x</p:attrName>
                                        </p:attrNameLst>
                                      </p:cBhvr>
                                      <p:tavLst>
                                        <p:tav tm="0">
                                          <p:val>
                                            <p:strVal val="#ppt_x"/>
                                          </p:val>
                                        </p:tav>
                                        <p:tav tm="100000">
                                          <p:val>
                                            <p:strVal val="#ppt_x"/>
                                          </p:val>
                                        </p:tav>
                                      </p:tavLst>
                                    </p:anim>
                                    <p:anim calcmode="lin" valueType="num">
                                      <p:cBhvr>
                                        <p:cTn id="37" dur="125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9099"/>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35"/>
                                        </p:tgtEl>
                                      </p:cBhvr>
                                    </p:animEffect>
                                    <p:animScale>
                                      <p:cBhvr>
                                        <p:cTn id="41"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6" grpId="1" bldLvl="0" animBg="1"/>
      <p:bldP spid="9" grpId="0"/>
      <p:bldP spid="35" grpId="0" bldLvl="0" animBg="1"/>
      <p:bldP spid="35" grpId="1" bldLvl="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114425" y="169545"/>
            <a:ext cx="4883150" cy="52197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未达年限资产或丢失资产申请</a:t>
            </a:r>
          </a:p>
        </p:txBody>
      </p:sp>
      <p:pic>
        <p:nvPicPr>
          <p:cNvPr id="151" name="Picture 3"/>
          <p:cNvPicPr>
            <a:picLocks noChangeAspect="1" noChangeArrowheads="1"/>
          </p:cNvPicPr>
          <p:nvPr/>
        </p:nvPicPr>
        <p:blipFill>
          <a:blip r:embed="rId3"/>
          <a:srcRect l="2766" t="57680" r="7205"/>
          <a:stretch>
            <a:fillRect/>
          </a:stretch>
        </p:blipFill>
        <p:spPr bwMode="auto">
          <a:xfrm>
            <a:off x="-223331" y="6774535"/>
            <a:ext cx="9251279" cy="170665"/>
          </a:xfrm>
          <a:prstGeom prst="rect">
            <a:avLst/>
          </a:prstGeom>
          <a:noFill/>
          <a:ln w="9525">
            <a:noFill/>
            <a:miter lim="800000"/>
            <a:headEnd/>
            <a:tailEnd/>
          </a:ln>
        </p:spPr>
      </p:pic>
      <p:sp>
        <p:nvSpPr>
          <p:cNvPr id="66" name="Freeform 45"/>
          <p:cNvSpPr>
            <a:spLocks noEditPoints="1"/>
          </p:cNvSpPr>
          <p:nvPr/>
        </p:nvSpPr>
        <p:spPr bwMode="auto">
          <a:xfrm flipH="1">
            <a:off x="880232" y="4143380"/>
            <a:ext cx="2571768" cy="2286016"/>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Rounded Rectangle 13"/>
          <p:cNvSpPr/>
          <p:nvPr/>
        </p:nvSpPr>
        <p:spPr>
          <a:xfrm>
            <a:off x="8166908" y="2357430"/>
            <a:ext cx="2143140" cy="3429024"/>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67" name="Rectangle 17"/>
          <p:cNvSpPr/>
          <p:nvPr/>
        </p:nvSpPr>
        <p:spPr>
          <a:xfrm>
            <a:off x="8166908" y="2500306"/>
            <a:ext cx="2143140" cy="2941959"/>
          </a:xfrm>
          <a:prstGeom prst="rect">
            <a:avLst/>
          </a:prstGeom>
        </p:spPr>
        <p:txBody>
          <a:bodyPr wrap="square">
            <a:spAutoFit/>
          </a:bodyPr>
          <a:lstStyle/>
          <a:p>
            <a:pPr lvl="0">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未达年限资产处置申请单和丢失资产申请单是针对特殊情况下的资产处置使用的，在进行申请以前应完成赔偿并具备领导开具的证明材料，处置申请时应写明原因并上传完整的材料。</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8" name="Rounded Rectangle 18"/>
          <p:cNvSpPr/>
          <p:nvPr/>
        </p:nvSpPr>
        <p:spPr>
          <a:xfrm>
            <a:off x="8375957" y="1361219"/>
            <a:ext cx="1576901" cy="496145"/>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smtClean="0">
                <a:latin typeface="微软雅黑" panose="020B0503020204020204" pitchFamily="34" charset="-122"/>
                <a:ea typeface="微软雅黑" panose="020B0503020204020204" pitchFamily="34" charset="-122"/>
                <a:cs typeface="+mn-ea"/>
                <a:sym typeface="+mn-lt"/>
              </a:rPr>
              <a:t>要点提示</a:t>
            </a:r>
            <a:endParaRPr lang="en-US" sz="1865" b="1" dirty="0">
              <a:latin typeface="微软雅黑" panose="020B0503020204020204" pitchFamily="34" charset="-122"/>
              <a:ea typeface="微软雅黑" panose="020B0503020204020204" pitchFamily="34" charset="-122"/>
              <a:cs typeface="+mn-ea"/>
              <a:sym typeface="+mn-lt"/>
            </a:endParaRPr>
          </a:p>
        </p:txBody>
      </p:sp>
      <p:sp>
        <p:nvSpPr>
          <p:cNvPr id="25" name="Text Box 120"/>
          <p:cNvSpPr txBox="1">
            <a:spLocks noChangeArrowheads="1"/>
          </p:cNvSpPr>
          <p:nvPr/>
        </p:nvSpPr>
        <p:spPr bwMode="auto">
          <a:xfrm>
            <a:off x="6881029" y="4026763"/>
            <a:ext cx="714375" cy="830997"/>
          </a:xfrm>
          <a:prstGeom prst="rect">
            <a:avLst/>
          </a:prstGeom>
          <a:noFill/>
          <a:ln w="9525">
            <a:noFill/>
            <a:miter lim="800000"/>
          </a:ln>
        </p:spPr>
        <p:txBody>
          <a:bodyPr>
            <a:spAutoFit/>
          </a:bodyPr>
          <a:lstStyle/>
          <a:p>
            <a:r>
              <a:rPr lang="zh-CN" altLang="en-US" sz="2400" dirty="0">
                <a:solidFill>
                  <a:srgbClr val="FF0000"/>
                </a:solidFill>
                <a:latin typeface="Arial" panose="020B0604020202020204" pitchFamily="34" charset="0"/>
                <a:ea typeface="楷体" panose="02010609060101010101" pitchFamily="49" charset="-122"/>
              </a:rPr>
              <a:t>通过</a:t>
            </a:r>
          </a:p>
        </p:txBody>
      </p:sp>
      <p:sp>
        <p:nvSpPr>
          <p:cNvPr id="26" name="下箭头 25"/>
          <p:cNvSpPr/>
          <p:nvPr/>
        </p:nvSpPr>
        <p:spPr>
          <a:xfrm>
            <a:off x="6666710" y="4143380"/>
            <a:ext cx="7143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 Box 119"/>
          <p:cNvSpPr txBox="1">
            <a:spLocks noChangeArrowheads="1"/>
          </p:cNvSpPr>
          <p:nvPr/>
        </p:nvSpPr>
        <p:spPr bwMode="auto">
          <a:xfrm>
            <a:off x="4809322" y="3036871"/>
            <a:ext cx="1000132" cy="461665"/>
          </a:xfrm>
          <a:prstGeom prst="rect">
            <a:avLst/>
          </a:prstGeom>
          <a:noFill/>
          <a:ln w="9525">
            <a:noFill/>
            <a:miter lim="800000"/>
          </a:ln>
        </p:spPr>
        <p:txBody>
          <a:bodyPr wrap="square">
            <a:spAutoFit/>
          </a:bodyPr>
          <a:lstStyle/>
          <a:p>
            <a:r>
              <a:rPr lang="zh-CN" altLang="en-US" sz="2400" dirty="0">
                <a:solidFill>
                  <a:srgbClr val="FF0000"/>
                </a:solidFill>
                <a:latin typeface="Arial" panose="020B0604020202020204" pitchFamily="34" charset="0"/>
                <a:ea typeface="楷体" panose="02010609060101010101" pitchFamily="49" charset="-122"/>
              </a:rPr>
              <a:t>通过</a:t>
            </a:r>
          </a:p>
        </p:txBody>
      </p:sp>
      <p:sp>
        <p:nvSpPr>
          <p:cNvPr id="28" name="Text Box 124"/>
          <p:cNvSpPr txBox="1">
            <a:spLocks noChangeArrowheads="1"/>
          </p:cNvSpPr>
          <p:nvPr/>
        </p:nvSpPr>
        <p:spPr bwMode="auto">
          <a:xfrm>
            <a:off x="4666446" y="3786190"/>
            <a:ext cx="1214439" cy="461665"/>
          </a:xfrm>
          <a:prstGeom prst="rect">
            <a:avLst/>
          </a:prstGeom>
          <a:noFill/>
          <a:ln w="9525">
            <a:noFill/>
            <a:miter lim="800000"/>
          </a:ln>
        </p:spPr>
        <p:txBody>
          <a:bodyPr wrap="square">
            <a:spAutoFit/>
          </a:bodyPr>
          <a:lstStyle/>
          <a:p>
            <a:r>
              <a:rPr lang="zh-CN" altLang="en-US" sz="2400" dirty="0">
                <a:solidFill>
                  <a:srgbClr val="FF3300"/>
                </a:solidFill>
                <a:latin typeface="Arial" panose="020B0604020202020204" pitchFamily="34" charset="0"/>
                <a:ea typeface="楷体" panose="02010609060101010101" pitchFamily="49" charset="-122"/>
              </a:rPr>
              <a:t>不通过</a:t>
            </a:r>
          </a:p>
        </p:txBody>
      </p:sp>
      <p:sp>
        <p:nvSpPr>
          <p:cNvPr id="29" name="右箭头 28"/>
          <p:cNvSpPr/>
          <p:nvPr/>
        </p:nvSpPr>
        <p:spPr>
          <a:xfrm>
            <a:off x="1880370" y="1844680"/>
            <a:ext cx="928688"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30" name="下箭头 29"/>
          <p:cNvSpPr/>
          <p:nvPr/>
        </p:nvSpPr>
        <p:spPr>
          <a:xfrm>
            <a:off x="3523424" y="2108177"/>
            <a:ext cx="71452" cy="1093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31" name="TextBox 55"/>
          <p:cNvSpPr txBox="1">
            <a:spLocks noChangeArrowheads="1"/>
          </p:cNvSpPr>
          <p:nvPr/>
        </p:nvSpPr>
        <p:spPr bwMode="auto">
          <a:xfrm>
            <a:off x="2898002" y="2285992"/>
            <a:ext cx="553998" cy="707886"/>
          </a:xfrm>
          <a:prstGeom prst="rect">
            <a:avLst/>
          </a:prstGeom>
          <a:noFill/>
          <a:ln w="9525">
            <a:noFill/>
            <a:miter lim="800000"/>
          </a:ln>
        </p:spPr>
        <p:txBody>
          <a:bodyPr vert="eaVert" wrap="none">
            <a:spAutoFit/>
          </a:bodyPr>
          <a:lstStyle/>
          <a:p>
            <a:pPr eaLnBrk="0" hangingPunct="0"/>
            <a:r>
              <a:rPr lang="zh-CN" altLang="en-US" sz="2400" dirty="0">
                <a:solidFill>
                  <a:srgbClr val="FF0000"/>
                </a:solidFill>
              </a:rPr>
              <a:t>提交</a:t>
            </a:r>
          </a:p>
        </p:txBody>
      </p:sp>
      <p:sp>
        <p:nvSpPr>
          <p:cNvPr id="32" name="右箭头 31"/>
          <p:cNvSpPr/>
          <p:nvPr/>
        </p:nvSpPr>
        <p:spPr>
          <a:xfrm>
            <a:off x="4880760" y="3424541"/>
            <a:ext cx="70008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33" name="左箭头 32"/>
          <p:cNvSpPr/>
          <p:nvPr/>
        </p:nvSpPr>
        <p:spPr>
          <a:xfrm>
            <a:off x="4876001" y="3714751"/>
            <a:ext cx="719139" cy="635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dirty="0">
              <a:solidFill>
                <a:srgbClr val="00CC00"/>
              </a:solidFill>
            </a:endParaRPr>
          </a:p>
        </p:txBody>
      </p:sp>
      <p:sp>
        <p:nvSpPr>
          <p:cNvPr id="34" name="直角上箭头 33"/>
          <p:cNvSpPr/>
          <p:nvPr/>
        </p:nvSpPr>
        <p:spPr>
          <a:xfrm flipH="1">
            <a:off x="1237422" y="2844805"/>
            <a:ext cx="1363663" cy="857250"/>
          </a:xfrm>
          <a:prstGeom prst="bentUpArrow">
            <a:avLst>
              <a:gd name="adj1" fmla="val 6796"/>
              <a:gd name="adj2" fmla="val 3337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37" name="矩形 83"/>
          <p:cNvSpPr>
            <a:spLocks noChangeArrowheads="1"/>
          </p:cNvSpPr>
          <p:nvPr/>
        </p:nvSpPr>
        <p:spPr bwMode="auto">
          <a:xfrm>
            <a:off x="1308860" y="3702055"/>
            <a:ext cx="1107996" cy="461665"/>
          </a:xfrm>
          <a:prstGeom prst="rect">
            <a:avLst/>
          </a:prstGeom>
          <a:noFill/>
          <a:ln w="9525">
            <a:noFill/>
            <a:miter lim="800000"/>
          </a:ln>
        </p:spPr>
        <p:txBody>
          <a:bodyPr wrap="none">
            <a:spAutoFit/>
          </a:bodyPr>
          <a:lstStyle/>
          <a:p>
            <a:r>
              <a:rPr lang="zh-CN" altLang="en-US" sz="2400" dirty="0">
                <a:solidFill>
                  <a:srgbClr val="FF3300"/>
                </a:solidFill>
                <a:latin typeface="Arial" panose="020B0604020202020204" pitchFamily="34" charset="0"/>
                <a:ea typeface="楷体" panose="02010609060101010101" pitchFamily="49" charset="-122"/>
              </a:rPr>
              <a:t>不通过</a:t>
            </a:r>
          </a:p>
        </p:txBody>
      </p:sp>
      <p:sp>
        <p:nvSpPr>
          <p:cNvPr id="42" name="矩形 41"/>
          <p:cNvSpPr/>
          <p:nvPr/>
        </p:nvSpPr>
        <p:spPr>
          <a:xfrm>
            <a:off x="951670" y="1357298"/>
            <a:ext cx="928694" cy="1440180"/>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mn-ea"/>
              </a:rPr>
              <a:t>资产领用人</a:t>
            </a:r>
          </a:p>
        </p:txBody>
      </p:sp>
      <p:sp>
        <p:nvSpPr>
          <p:cNvPr id="43" name="矩形 42"/>
          <p:cNvSpPr/>
          <p:nvPr/>
        </p:nvSpPr>
        <p:spPr>
          <a:xfrm>
            <a:off x="2809058" y="785794"/>
            <a:ext cx="1785950" cy="128588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未达年限或丢失申请单</a:t>
            </a:r>
            <a:endParaRPr lang="zh-CN" altLang="en-US" sz="2800" b="1" dirty="0">
              <a:solidFill>
                <a:schemeClr val="tx1"/>
              </a:solidFill>
              <a:latin typeface="+mn-ea"/>
            </a:endParaRPr>
          </a:p>
        </p:txBody>
      </p:sp>
      <p:sp>
        <p:nvSpPr>
          <p:cNvPr id="44" name="矩形 43"/>
          <p:cNvSpPr/>
          <p:nvPr/>
        </p:nvSpPr>
        <p:spPr>
          <a:xfrm>
            <a:off x="2657934" y="3239764"/>
            <a:ext cx="2151388" cy="832177"/>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单位领导审核</a:t>
            </a:r>
            <a:endParaRPr lang="zh-CN" altLang="en-US" sz="2800" b="1" dirty="0">
              <a:solidFill>
                <a:schemeClr val="tx1"/>
              </a:solidFill>
              <a:latin typeface="+mn-ea"/>
            </a:endParaRPr>
          </a:p>
        </p:txBody>
      </p:sp>
      <p:sp>
        <p:nvSpPr>
          <p:cNvPr id="46" name="矩形 45"/>
          <p:cNvSpPr/>
          <p:nvPr/>
        </p:nvSpPr>
        <p:spPr>
          <a:xfrm>
            <a:off x="5666578" y="4929198"/>
            <a:ext cx="2000264" cy="57150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资产解锁</a:t>
            </a:r>
            <a:endParaRPr lang="zh-CN" altLang="en-US" sz="2800" b="1" dirty="0">
              <a:solidFill>
                <a:schemeClr val="tx1"/>
              </a:solidFill>
              <a:latin typeface="+mn-ea"/>
            </a:endParaRPr>
          </a:p>
        </p:txBody>
      </p:sp>
      <p:sp>
        <p:nvSpPr>
          <p:cNvPr id="47" name="矩形 46"/>
          <p:cNvSpPr/>
          <p:nvPr/>
        </p:nvSpPr>
        <p:spPr>
          <a:xfrm>
            <a:off x="5658330" y="3214686"/>
            <a:ext cx="2151388" cy="857256"/>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国资处领导审核</a:t>
            </a:r>
            <a:endParaRPr lang="zh-CN" altLang="en-US" sz="2800" b="1" dirty="0">
              <a:solidFill>
                <a:schemeClr val="tx1"/>
              </a:solidFill>
              <a:latin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left)">
                                      <p:cBhvr>
                                        <p:cTn id="7" dur="500"/>
                                        <p:tgtEl>
                                          <p:spTgt spid="15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p:tgtEl>
                                          <p:spTgt spid="66"/>
                                        </p:tgtEl>
                                        <p:attrNameLst>
                                          <p:attrName>ppt_x</p:attrName>
                                        </p:attrNameLst>
                                      </p:cBhvr>
                                      <p:tavLst>
                                        <p:tav tm="0">
                                          <p:val>
                                            <p:strVal val="#ppt_x-#ppt_w*1.125000"/>
                                          </p:val>
                                        </p:tav>
                                        <p:tav tm="100000">
                                          <p:val>
                                            <p:strVal val="#ppt_x"/>
                                          </p:val>
                                        </p:tav>
                                      </p:tavLst>
                                    </p:anim>
                                    <p:animEffect transition="in" filter="wipe(right)">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114425" y="169545"/>
            <a:ext cx="4883150" cy="52197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资产处置</a:t>
            </a:r>
          </a:p>
        </p:txBody>
      </p:sp>
      <p:pic>
        <p:nvPicPr>
          <p:cNvPr id="151" name="Picture 3"/>
          <p:cNvPicPr>
            <a:picLocks noChangeAspect="1" noChangeArrowheads="1"/>
          </p:cNvPicPr>
          <p:nvPr/>
        </p:nvPicPr>
        <p:blipFill>
          <a:blip r:embed="rId3"/>
          <a:srcRect l="2766" t="57680" r="7205"/>
          <a:stretch>
            <a:fillRect/>
          </a:stretch>
        </p:blipFill>
        <p:spPr bwMode="auto">
          <a:xfrm>
            <a:off x="-223331" y="6774535"/>
            <a:ext cx="9251279" cy="170665"/>
          </a:xfrm>
          <a:prstGeom prst="rect">
            <a:avLst/>
          </a:prstGeom>
          <a:noFill/>
          <a:ln w="9525">
            <a:noFill/>
            <a:miter lim="800000"/>
            <a:headEnd/>
            <a:tailEnd/>
          </a:ln>
        </p:spPr>
      </p:pic>
      <p:sp>
        <p:nvSpPr>
          <p:cNvPr id="36" name="AutoShape 10"/>
          <p:cNvSpPr>
            <a:spLocks noChangeArrowheads="1"/>
          </p:cNvSpPr>
          <p:nvPr/>
        </p:nvSpPr>
        <p:spPr bwMode="auto">
          <a:xfrm>
            <a:off x="5771336" y="3120094"/>
            <a:ext cx="1752630" cy="523220"/>
          </a:xfrm>
          <a:prstGeom prst="flowChartProcess">
            <a:avLst/>
          </a:prstGeom>
          <a:noFill/>
          <a:ln w="28575">
            <a:solidFill>
              <a:schemeClr val="tx1"/>
            </a:solidFill>
            <a:miter lim="800000"/>
          </a:ln>
        </p:spPr>
        <p:txBody>
          <a:bodyPr wrap="square" anchor="ctr">
            <a:spAutoFit/>
          </a:bodyPr>
          <a:lstStyle/>
          <a:p>
            <a:pPr algn="ctr">
              <a:spcBef>
                <a:spcPct val="50000"/>
              </a:spcBef>
              <a:buSzPct val="80000"/>
              <a:buFont typeface="Wingdings" panose="05000000000000000000" pitchFamily="2" charset="2"/>
              <a:buNone/>
            </a:pPr>
            <a:r>
              <a:rPr lang="zh-CN" altLang="en-US" sz="2800" b="1" dirty="0" smtClean="0">
                <a:latin typeface="+mn-ea"/>
              </a:rPr>
              <a:t>系统审核</a:t>
            </a:r>
            <a:endParaRPr lang="zh-CN" altLang="en-US" sz="2800" b="1" dirty="0">
              <a:latin typeface="+mn-ea"/>
            </a:endParaRPr>
          </a:p>
        </p:txBody>
      </p:sp>
      <p:sp>
        <p:nvSpPr>
          <p:cNvPr id="39" name="AutoShape 10"/>
          <p:cNvSpPr>
            <a:spLocks noChangeArrowheads="1"/>
          </p:cNvSpPr>
          <p:nvPr/>
        </p:nvSpPr>
        <p:spPr bwMode="auto">
          <a:xfrm>
            <a:off x="3550469" y="2928934"/>
            <a:ext cx="1612900" cy="954107"/>
          </a:xfrm>
          <a:prstGeom prst="flowChartProcess">
            <a:avLst/>
          </a:prstGeom>
          <a:noFill/>
          <a:ln w="28575">
            <a:solidFill>
              <a:schemeClr val="tx1"/>
            </a:solidFill>
            <a:miter lim="800000"/>
          </a:ln>
        </p:spPr>
        <p:txBody>
          <a:bodyPr anchor="ctr">
            <a:spAutoFit/>
          </a:bodyPr>
          <a:lstStyle/>
          <a:p>
            <a:pPr algn="ctr">
              <a:spcBef>
                <a:spcPct val="50000"/>
              </a:spcBef>
              <a:buSzPct val="80000"/>
              <a:buFont typeface="Wingdings" panose="05000000000000000000" pitchFamily="2" charset="2"/>
              <a:buNone/>
            </a:pPr>
            <a:r>
              <a:rPr lang="zh-CN" altLang="en-US" sz="2800" b="1" dirty="0" smtClean="0">
                <a:latin typeface="+mn-ea"/>
              </a:rPr>
              <a:t>学院领导审核</a:t>
            </a:r>
            <a:endParaRPr lang="zh-CN" altLang="en-US" sz="2800" b="1" dirty="0">
              <a:latin typeface="+mn-ea"/>
            </a:endParaRPr>
          </a:p>
        </p:txBody>
      </p:sp>
      <p:sp>
        <p:nvSpPr>
          <p:cNvPr id="40" name="AutoShape 12"/>
          <p:cNvSpPr>
            <a:spLocks noChangeArrowheads="1"/>
          </p:cNvSpPr>
          <p:nvPr/>
        </p:nvSpPr>
        <p:spPr bwMode="auto">
          <a:xfrm>
            <a:off x="5809454" y="4357694"/>
            <a:ext cx="1616075" cy="523220"/>
          </a:xfrm>
          <a:prstGeom prst="flowChartProcess">
            <a:avLst/>
          </a:prstGeom>
          <a:noFill/>
          <a:ln w="28575">
            <a:solidFill>
              <a:schemeClr val="tx1"/>
            </a:solidFill>
            <a:miter lim="800000"/>
          </a:ln>
        </p:spPr>
        <p:txBody>
          <a:bodyPr anchor="ctr">
            <a:spAutoFit/>
          </a:bodyPr>
          <a:lstStyle/>
          <a:p>
            <a:pPr algn="ctr">
              <a:spcBef>
                <a:spcPct val="50000"/>
              </a:spcBef>
              <a:buSzPct val="80000"/>
              <a:buFont typeface="Wingdings" panose="05000000000000000000" pitchFamily="2" charset="2"/>
              <a:buNone/>
            </a:pPr>
            <a:r>
              <a:rPr lang="zh-CN" altLang="en-US" sz="2800" b="1" dirty="0" smtClean="0">
                <a:latin typeface="+mn-ea"/>
              </a:rPr>
              <a:t>送回库房</a:t>
            </a:r>
            <a:endParaRPr lang="zh-CN" altLang="en-US" sz="2800" b="1" dirty="0">
              <a:latin typeface="+mn-ea"/>
            </a:endParaRPr>
          </a:p>
        </p:txBody>
      </p:sp>
      <p:sp>
        <p:nvSpPr>
          <p:cNvPr id="45" name="Text Box 102"/>
          <p:cNvSpPr txBox="1">
            <a:spLocks noChangeArrowheads="1"/>
          </p:cNvSpPr>
          <p:nvPr/>
        </p:nvSpPr>
        <p:spPr bwMode="auto">
          <a:xfrm>
            <a:off x="2023240" y="1214422"/>
            <a:ext cx="615553" cy="1214446"/>
          </a:xfrm>
          <a:prstGeom prst="rect">
            <a:avLst/>
          </a:prstGeom>
          <a:noFill/>
          <a:ln w="25400">
            <a:solidFill>
              <a:schemeClr val="tx1"/>
            </a:solidFill>
            <a:miter lim="800000"/>
          </a:ln>
        </p:spPr>
        <p:txBody>
          <a:bodyPr vert="eaVert" wrap="square">
            <a:spAutoFit/>
          </a:bodyPr>
          <a:lstStyle/>
          <a:p>
            <a:pPr algn="ctr"/>
            <a:r>
              <a:rPr lang="zh-CN" altLang="en-US" sz="2800" b="1" dirty="0" smtClean="0">
                <a:latin typeface="+mn-ea"/>
              </a:rPr>
              <a:t>国资员</a:t>
            </a:r>
            <a:endParaRPr lang="zh-CN" altLang="en-US" sz="2800" b="1" dirty="0">
              <a:latin typeface="+mn-ea"/>
            </a:endParaRPr>
          </a:p>
        </p:txBody>
      </p:sp>
      <p:sp>
        <p:nvSpPr>
          <p:cNvPr id="51" name="Text Box 119"/>
          <p:cNvSpPr txBox="1">
            <a:spLocks noChangeArrowheads="1"/>
          </p:cNvSpPr>
          <p:nvPr/>
        </p:nvSpPr>
        <p:spPr bwMode="auto">
          <a:xfrm>
            <a:off x="5095074" y="2786058"/>
            <a:ext cx="1000132" cy="461665"/>
          </a:xfrm>
          <a:prstGeom prst="rect">
            <a:avLst/>
          </a:prstGeom>
          <a:noFill/>
          <a:ln w="9525">
            <a:noFill/>
            <a:miter lim="800000"/>
          </a:ln>
        </p:spPr>
        <p:txBody>
          <a:bodyPr wrap="square">
            <a:spAutoFit/>
          </a:bodyPr>
          <a:lstStyle/>
          <a:p>
            <a:r>
              <a:rPr lang="zh-CN" altLang="en-US" sz="2400" dirty="0">
                <a:solidFill>
                  <a:srgbClr val="FF0000"/>
                </a:solidFill>
                <a:latin typeface="Arial" panose="020B0604020202020204" pitchFamily="34" charset="0"/>
                <a:ea typeface="楷体" panose="02010609060101010101" pitchFamily="49" charset="-122"/>
              </a:rPr>
              <a:t>通过</a:t>
            </a:r>
          </a:p>
        </p:txBody>
      </p:sp>
      <p:sp>
        <p:nvSpPr>
          <p:cNvPr id="52" name="Text Box 120"/>
          <p:cNvSpPr txBox="1">
            <a:spLocks noChangeArrowheads="1"/>
          </p:cNvSpPr>
          <p:nvPr/>
        </p:nvSpPr>
        <p:spPr bwMode="auto">
          <a:xfrm>
            <a:off x="4737884" y="5110475"/>
            <a:ext cx="1000132" cy="461665"/>
          </a:xfrm>
          <a:prstGeom prst="rect">
            <a:avLst/>
          </a:prstGeom>
          <a:noFill/>
          <a:ln w="9525">
            <a:noFill/>
            <a:miter lim="800000"/>
          </a:ln>
        </p:spPr>
        <p:txBody>
          <a:bodyPr wrap="square">
            <a:spAutoFit/>
          </a:bodyPr>
          <a:lstStyle/>
          <a:p>
            <a:r>
              <a:rPr lang="zh-CN" altLang="en-US" sz="2400" dirty="0">
                <a:solidFill>
                  <a:srgbClr val="FF0000"/>
                </a:solidFill>
                <a:latin typeface="Arial" panose="020B0604020202020204" pitchFamily="34" charset="0"/>
                <a:ea typeface="楷体" panose="02010609060101010101" pitchFamily="49" charset="-122"/>
              </a:rPr>
              <a:t>通过</a:t>
            </a:r>
          </a:p>
        </p:txBody>
      </p:sp>
      <p:sp>
        <p:nvSpPr>
          <p:cNvPr id="53" name="Text Box 121"/>
          <p:cNvSpPr txBox="1">
            <a:spLocks noChangeArrowheads="1"/>
          </p:cNvSpPr>
          <p:nvPr/>
        </p:nvSpPr>
        <p:spPr bwMode="auto">
          <a:xfrm>
            <a:off x="2907532" y="1093804"/>
            <a:ext cx="1000125" cy="461665"/>
          </a:xfrm>
          <a:prstGeom prst="rect">
            <a:avLst/>
          </a:prstGeom>
          <a:noFill/>
          <a:ln w="9525">
            <a:noFill/>
            <a:miter lim="800000"/>
          </a:ln>
        </p:spPr>
        <p:txBody>
          <a:bodyPr>
            <a:spAutoFit/>
          </a:bodyPr>
          <a:lstStyle/>
          <a:p>
            <a:r>
              <a:rPr lang="zh-CN" altLang="en-US" sz="2400" dirty="0">
                <a:solidFill>
                  <a:srgbClr val="FF0000"/>
                </a:solidFill>
                <a:latin typeface="Arial" panose="020B0604020202020204" pitchFamily="34" charset="0"/>
                <a:ea typeface="楷体" panose="02010609060101010101" pitchFamily="49" charset="-122"/>
              </a:rPr>
              <a:t>填写</a:t>
            </a:r>
          </a:p>
        </p:txBody>
      </p:sp>
      <p:sp>
        <p:nvSpPr>
          <p:cNvPr id="54" name="Text Box 124"/>
          <p:cNvSpPr txBox="1">
            <a:spLocks noChangeArrowheads="1"/>
          </p:cNvSpPr>
          <p:nvPr/>
        </p:nvSpPr>
        <p:spPr bwMode="auto">
          <a:xfrm>
            <a:off x="5023636" y="3610277"/>
            <a:ext cx="1325539" cy="461665"/>
          </a:xfrm>
          <a:prstGeom prst="rect">
            <a:avLst/>
          </a:prstGeom>
          <a:noFill/>
          <a:ln w="9525">
            <a:noFill/>
            <a:miter lim="800000"/>
          </a:ln>
        </p:spPr>
        <p:txBody>
          <a:bodyPr wrap="square">
            <a:spAutoFit/>
          </a:bodyPr>
          <a:lstStyle/>
          <a:p>
            <a:r>
              <a:rPr lang="zh-CN" altLang="en-US" sz="2400" dirty="0">
                <a:solidFill>
                  <a:srgbClr val="FF0000"/>
                </a:solidFill>
                <a:latin typeface="Arial" panose="020B0604020202020204" pitchFamily="34" charset="0"/>
                <a:ea typeface="楷体" panose="02010609060101010101" pitchFamily="49" charset="-122"/>
              </a:rPr>
              <a:t>不通过</a:t>
            </a:r>
          </a:p>
        </p:txBody>
      </p:sp>
      <p:sp>
        <p:nvSpPr>
          <p:cNvPr id="56" name="右箭头 55"/>
          <p:cNvSpPr/>
          <p:nvPr/>
        </p:nvSpPr>
        <p:spPr>
          <a:xfrm>
            <a:off x="2693219" y="1522429"/>
            <a:ext cx="928688"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57" name="下箭头 56"/>
          <p:cNvSpPr/>
          <p:nvPr/>
        </p:nvSpPr>
        <p:spPr>
          <a:xfrm>
            <a:off x="4380694" y="1928809"/>
            <a:ext cx="71438" cy="1000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58" name="TextBox 55"/>
          <p:cNvSpPr txBox="1">
            <a:spLocks noChangeArrowheads="1"/>
          </p:cNvSpPr>
          <p:nvPr/>
        </p:nvSpPr>
        <p:spPr bwMode="auto">
          <a:xfrm>
            <a:off x="3755260" y="2093929"/>
            <a:ext cx="553998" cy="707886"/>
          </a:xfrm>
          <a:prstGeom prst="rect">
            <a:avLst/>
          </a:prstGeom>
          <a:noFill/>
          <a:ln w="9525">
            <a:noFill/>
            <a:miter lim="800000"/>
          </a:ln>
        </p:spPr>
        <p:txBody>
          <a:bodyPr vert="eaVert" wrap="none">
            <a:spAutoFit/>
          </a:bodyPr>
          <a:lstStyle/>
          <a:p>
            <a:r>
              <a:rPr lang="zh-CN" altLang="en-US" sz="2400" dirty="0">
                <a:solidFill>
                  <a:srgbClr val="FF0000"/>
                </a:solidFill>
                <a:latin typeface="Arial" panose="020B0604020202020204" pitchFamily="34" charset="0"/>
                <a:ea typeface="楷体" panose="02010609060101010101" pitchFamily="49" charset="-122"/>
              </a:rPr>
              <a:t>提交</a:t>
            </a:r>
          </a:p>
        </p:txBody>
      </p:sp>
      <p:sp>
        <p:nvSpPr>
          <p:cNvPr id="59" name="右箭头 58"/>
          <p:cNvSpPr/>
          <p:nvPr/>
        </p:nvSpPr>
        <p:spPr>
          <a:xfrm>
            <a:off x="5237950" y="3236929"/>
            <a:ext cx="48577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60" name="左箭头 59"/>
          <p:cNvSpPr/>
          <p:nvPr/>
        </p:nvSpPr>
        <p:spPr>
          <a:xfrm>
            <a:off x="5237950" y="3379804"/>
            <a:ext cx="504825"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dirty="0">
              <a:solidFill>
                <a:srgbClr val="00CC00"/>
              </a:solidFill>
            </a:endParaRPr>
          </a:p>
        </p:txBody>
      </p:sp>
      <p:sp>
        <p:nvSpPr>
          <p:cNvPr id="62" name="直角上箭头 61"/>
          <p:cNvSpPr/>
          <p:nvPr/>
        </p:nvSpPr>
        <p:spPr>
          <a:xfrm flipH="1">
            <a:off x="2121719" y="2522554"/>
            <a:ext cx="1363663" cy="857250"/>
          </a:xfrm>
          <a:prstGeom prst="bentUpArrow">
            <a:avLst>
              <a:gd name="adj1" fmla="val 6796"/>
              <a:gd name="adj2" fmla="val 3337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63" name="矩形 83"/>
          <p:cNvSpPr>
            <a:spLocks noChangeArrowheads="1"/>
          </p:cNvSpPr>
          <p:nvPr/>
        </p:nvSpPr>
        <p:spPr bwMode="auto">
          <a:xfrm>
            <a:off x="2193157" y="3379804"/>
            <a:ext cx="1107996" cy="461665"/>
          </a:xfrm>
          <a:prstGeom prst="rect">
            <a:avLst/>
          </a:prstGeom>
          <a:noFill/>
          <a:ln w="9525">
            <a:noFill/>
            <a:miter lim="800000"/>
          </a:ln>
        </p:spPr>
        <p:txBody>
          <a:bodyPr wrap="none">
            <a:spAutoFit/>
          </a:bodyPr>
          <a:lstStyle/>
          <a:p>
            <a:r>
              <a:rPr lang="zh-CN" altLang="en-US" sz="2400" dirty="0">
                <a:solidFill>
                  <a:srgbClr val="FF0000"/>
                </a:solidFill>
                <a:latin typeface="Arial" panose="020B0604020202020204" pitchFamily="34" charset="0"/>
                <a:ea typeface="楷体" panose="02010609060101010101" pitchFamily="49" charset="-122"/>
              </a:rPr>
              <a:t>不通过</a:t>
            </a:r>
          </a:p>
        </p:txBody>
      </p:sp>
      <p:sp>
        <p:nvSpPr>
          <p:cNvPr id="66" name="Freeform 45"/>
          <p:cNvSpPr>
            <a:spLocks noEditPoints="1"/>
          </p:cNvSpPr>
          <p:nvPr/>
        </p:nvSpPr>
        <p:spPr bwMode="auto">
          <a:xfrm flipH="1">
            <a:off x="1380298" y="4000504"/>
            <a:ext cx="2571768" cy="2286016"/>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下箭头 72"/>
          <p:cNvSpPr/>
          <p:nvPr/>
        </p:nvSpPr>
        <p:spPr>
          <a:xfrm>
            <a:off x="6238082" y="3571876"/>
            <a:ext cx="7143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AutoShape 12"/>
          <p:cNvSpPr>
            <a:spLocks noChangeArrowheads="1"/>
          </p:cNvSpPr>
          <p:nvPr/>
        </p:nvSpPr>
        <p:spPr bwMode="auto">
          <a:xfrm>
            <a:off x="8595536" y="2928934"/>
            <a:ext cx="1616075" cy="523220"/>
          </a:xfrm>
          <a:prstGeom prst="flowChartProcess">
            <a:avLst/>
          </a:prstGeom>
          <a:noFill/>
          <a:ln w="28575">
            <a:solidFill>
              <a:schemeClr val="tx1"/>
            </a:solidFill>
            <a:miter lim="800000"/>
          </a:ln>
        </p:spPr>
        <p:txBody>
          <a:bodyPr anchor="ctr">
            <a:spAutoFit/>
          </a:bodyPr>
          <a:lstStyle/>
          <a:p>
            <a:pPr algn="ctr">
              <a:spcBef>
                <a:spcPct val="50000"/>
              </a:spcBef>
              <a:buSzPct val="80000"/>
              <a:buFont typeface="Wingdings" panose="05000000000000000000" pitchFamily="2" charset="2"/>
              <a:buNone/>
            </a:pPr>
            <a:r>
              <a:rPr lang="zh-CN" altLang="en-US" sz="2800" b="1" dirty="0" smtClean="0">
                <a:latin typeface="+mn-ea"/>
              </a:rPr>
              <a:t>就地处置</a:t>
            </a:r>
            <a:endParaRPr lang="zh-CN" altLang="en-US" sz="2800" b="1" dirty="0">
              <a:latin typeface="+mn-ea"/>
            </a:endParaRPr>
          </a:p>
        </p:txBody>
      </p:sp>
      <p:sp>
        <p:nvSpPr>
          <p:cNvPr id="26" name="AutoShape 12"/>
          <p:cNvSpPr>
            <a:spLocks noChangeArrowheads="1"/>
          </p:cNvSpPr>
          <p:nvPr/>
        </p:nvSpPr>
        <p:spPr bwMode="auto">
          <a:xfrm>
            <a:off x="5809454" y="1214422"/>
            <a:ext cx="1616075" cy="523220"/>
          </a:xfrm>
          <a:prstGeom prst="flowChartProcess">
            <a:avLst/>
          </a:prstGeom>
          <a:noFill/>
          <a:ln w="28575">
            <a:solidFill>
              <a:schemeClr val="tx1"/>
            </a:solidFill>
            <a:miter lim="800000"/>
          </a:ln>
        </p:spPr>
        <p:txBody>
          <a:bodyPr anchor="ctr">
            <a:spAutoFit/>
          </a:bodyPr>
          <a:lstStyle/>
          <a:p>
            <a:pPr algn="ctr">
              <a:spcBef>
                <a:spcPct val="50000"/>
              </a:spcBef>
              <a:buSzPct val="80000"/>
              <a:buFont typeface="Wingdings" panose="05000000000000000000" pitchFamily="2" charset="2"/>
              <a:buNone/>
            </a:pPr>
            <a:r>
              <a:rPr lang="zh-CN" altLang="en-US" sz="2800" b="1" dirty="0" smtClean="0">
                <a:latin typeface="+mn-ea"/>
              </a:rPr>
              <a:t>同意报减</a:t>
            </a:r>
            <a:endParaRPr lang="zh-CN" altLang="en-US" sz="2800" b="1" dirty="0">
              <a:latin typeface="+mn-ea"/>
            </a:endParaRPr>
          </a:p>
        </p:txBody>
      </p:sp>
      <p:sp>
        <p:nvSpPr>
          <p:cNvPr id="27" name="AutoShape 12"/>
          <p:cNvSpPr>
            <a:spLocks noChangeArrowheads="1"/>
          </p:cNvSpPr>
          <p:nvPr/>
        </p:nvSpPr>
        <p:spPr bwMode="auto">
          <a:xfrm>
            <a:off x="5479263" y="5357826"/>
            <a:ext cx="2401893" cy="523220"/>
          </a:xfrm>
          <a:prstGeom prst="flowChartProcess">
            <a:avLst/>
          </a:prstGeom>
          <a:noFill/>
          <a:ln w="28575">
            <a:solidFill>
              <a:schemeClr val="tx1"/>
            </a:solidFill>
            <a:miter lim="800000"/>
          </a:ln>
        </p:spPr>
        <p:txBody>
          <a:bodyPr wrap="square" anchor="ctr">
            <a:spAutoFit/>
          </a:bodyPr>
          <a:lstStyle/>
          <a:p>
            <a:pPr algn="ctr">
              <a:spcBef>
                <a:spcPct val="50000"/>
              </a:spcBef>
              <a:buSzPct val="80000"/>
              <a:buFont typeface="Wingdings" panose="05000000000000000000" pitchFamily="2" charset="2"/>
              <a:buNone/>
            </a:pPr>
            <a:r>
              <a:rPr lang="zh-CN" altLang="en-US" sz="2800" b="1" dirty="0" smtClean="0">
                <a:latin typeface="+mn-ea"/>
              </a:rPr>
              <a:t>库房确认收回</a:t>
            </a:r>
            <a:endParaRPr lang="zh-CN" altLang="en-US" sz="2800" b="1" dirty="0">
              <a:latin typeface="+mn-ea"/>
            </a:endParaRPr>
          </a:p>
        </p:txBody>
      </p:sp>
      <p:sp>
        <p:nvSpPr>
          <p:cNvPr id="28" name="AutoShape 12"/>
          <p:cNvSpPr>
            <a:spLocks noChangeArrowheads="1"/>
          </p:cNvSpPr>
          <p:nvPr/>
        </p:nvSpPr>
        <p:spPr bwMode="auto">
          <a:xfrm>
            <a:off x="3166248" y="5357826"/>
            <a:ext cx="1616075" cy="523220"/>
          </a:xfrm>
          <a:prstGeom prst="flowChartProcess">
            <a:avLst/>
          </a:prstGeom>
          <a:noFill/>
          <a:ln w="28575">
            <a:solidFill>
              <a:schemeClr val="tx1"/>
            </a:solidFill>
            <a:miter lim="800000"/>
          </a:ln>
        </p:spPr>
        <p:txBody>
          <a:bodyPr anchor="ctr">
            <a:spAutoFit/>
          </a:bodyPr>
          <a:lstStyle/>
          <a:p>
            <a:pPr algn="ctr">
              <a:spcBef>
                <a:spcPct val="50000"/>
              </a:spcBef>
              <a:buSzPct val="80000"/>
              <a:buFont typeface="Wingdings" panose="05000000000000000000" pitchFamily="2" charset="2"/>
              <a:buNone/>
            </a:pPr>
            <a:r>
              <a:rPr lang="zh-CN" altLang="en-US" sz="2800" b="1" dirty="0" smtClean="0">
                <a:latin typeface="+mn-ea"/>
              </a:rPr>
              <a:t>财务审核</a:t>
            </a:r>
            <a:endParaRPr lang="zh-CN" altLang="en-US" sz="2800" b="1" dirty="0">
              <a:latin typeface="+mn-ea"/>
            </a:endParaRPr>
          </a:p>
        </p:txBody>
      </p:sp>
      <p:sp>
        <p:nvSpPr>
          <p:cNvPr id="29" name="AutoShape 12"/>
          <p:cNvSpPr>
            <a:spLocks noChangeArrowheads="1"/>
          </p:cNvSpPr>
          <p:nvPr/>
        </p:nvSpPr>
        <p:spPr bwMode="auto">
          <a:xfrm>
            <a:off x="8381222" y="1357298"/>
            <a:ext cx="1616075" cy="523220"/>
          </a:xfrm>
          <a:prstGeom prst="flowChartProcess">
            <a:avLst/>
          </a:prstGeom>
          <a:noFill/>
          <a:ln w="28575">
            <a:solidFill>
              <a:schemeClr val="tx1"/>
            </a:solidFill>
            <a:miter lim="800000"/>
          </a:ln>
        </p:spPr>
        <p:txBody>
          <a:bodyPr anchor="ctr">
            <a:spAutoFit/>
          </a:bodyPr>
          <a:lstStyle/>
          <a:p>
            <a:pPr algn="ctr">
              <a:spcBef>
                <a:spcPct val="50000"/>
              </a:spcBef>
              <a:buSzPct val="80000"/>
              <a:buFont typeface="Wingdings" panose="05000000000000000000" pitchFamily="2" charset="2"/>
              <a:buNone/>
            </a:pPr>
            <a:r>
              <a:rPr lang="zh-CN" altLang="en-US" sz="2800" b="1" dirty="0" smtClean="0">
                <a:latin typeface="+mn-ea"/>
              </a:rPr>
              <a:t>财务审核</a:t>
            </a:r>
            <a:endParaRPr lang="zh-CN" altLang="en-US" sz="2800" b="1" dirty="0">
              <a:latin typeface="+mn-ea"/>
            </a:endParaRPr>
          </a:p>
        </p:txBody>
      </p:sp>
      <p:sp>
        <p:nvSpPr>
          <p:cNvPr id="30" name="AutoShape 12"/>
          <p:cNvSpPr>
            <a:spLocks noChangeArrowheads="1"/>
          </p:cNvSpPr>
          <p:nvPr/>
        </p:nvSpPr>
        <p:spPr bwMode="auto">
          <a:xfrm>
            <a:off x="8524098" y="4274114"/>
            <a:ext cx="2330455" cy="523220"/>
          </a:xfrm>
          <a:prstGeom prst="flowChartProcess">
            <a:avLst/>
          </a:prstGeom>
          <a:noFill/>
          <a:ln w="28575">
            <a:solidFill>
              <a:schemeClr val="tx1"/>
            </a:solidFill>
            <a:miter lim="800000"/>
          </a:ln>
        </p:spPr>
        <p:txBody>
          <a:bodyPr wrap="square" anchor="ctr">
            <a:spAutoFit/>
          </a:bodyPr>
          <a:lstStyle/>
          <a:p>
            <a:pPr algn="ctr">
              <a:spcBef>
                <a:spcPct val="50000"/>
              </a:spcBef>
              <a:buSzPct val="80000"/>
              <a:buFont typeface="Wingdings" panose="05000000000000000000" pitchFamily="2" charset="2"/>
              <a:buNone/>
            </a:pPr>
            <a:r>
              <a:rPr lang="zh-CN" altLang="en-US" sz="2800" b="1" dirty="0" smtClean="0">
                <a:latin typeface="+mn-ea"/>
              </a:rPr>
              <a:t>处置小组确认</a:t>
            </a:r>
            <a:endParaRPr lang="zh-CN" altLang="en-US" sz="2800" b="1" dirty="0">
              <a:latin typeface="+mn-ea"/>
            </a:endParaRPr>
          </a:p>
        </p:txBody>
      </p:sp>
      <p:sp>
        <p:nvSpPr>
          <p:cNvPr id="31" name="AutoShape 12"/>
          <p:cNvSpPr>
            <a:spLocks noChangeArrowheads="1"/>
          </p:cNvSpPr>
          <p:nvPr/>
        </p:nvSpPr>
        <p:spPr bwMode="auto">
          <a:xfrm>
            <a:off x="8881288" y="5548986"/>
            <a:ext cx="1616075" cy="523220"/>
          </a:xfrm>
          <a:prstGeom prst="flowChartProcess">
            <a:avLst/>
          </a:prstGeom>
          <a:noFill/>
          <a:ln w="28575">
            <a:solidFill>
              <a:schemeClr val="tx1"/>
            </a:solidFill>
            <a:miter lim="800000"/>
          </a:ln>
        </p:spPr>
        <p:txBody>
          <a:bodyPr anchor="ctr">
            <a:spAutoFit/>
          </a:bodyPr>
          <a:lstStyle/>
          <a:p>
            <a:pPr algn="ctr">
              <a:spcBef>
                <a:spcPct val="50000"/>
              </a:spcBef>
              <a:buSzPct val="80000"/>
              <a:buFont typeface="Wingdings" panose="05000000000000000000" pitchFamily="2" charset="2"/>
              <a:buNone/>
            </a:pPr>
            <a:r>
              <a:rPr lang="zh-CN" altLang="en-US" sz="2800" b="1" dirty="0" smtClean="0">
                <a:latin typeface="+mn-ea"/>
              </a:rPr>
              <a:t>财务审核</a:t>
            </a:r>
            <a:endParaRPr lang="zh-CN" altLang="en-US" sz="2800" b="1" dirty="0">
              <a:latin typeface="+mn-ea"/>
            </a:endParaRPr>
          </a:p>
        </p:txBody>
      </p:sp>
      <p:sp>
        <p:nvSpPr>
          <p:cNvPr id="32" name="下箭头 31"/>
          <p:cNvSpPr/>
          <p:nvPr/>
        </p:nvSpPr>
        <p:spPr>
          <a:xfrm>
            <a:off x="6452396" y="4929198"/>
            <a:ext cx="7143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左箭头 33"/>
          <p:cNvSpPr/>
          <p:nvPr/>
        </p:nvSpPr>
        <p:spPr>
          <a:xfrm>
            <a:off x="4809322" y="5500702"/>
            <a:ext cx="642942"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右箭头 41"/>
          <p:cNvSpPr/>
          <p:nvPr/>
        </p:nvSpPr>
        <p:spPr>
          <a:xfrm flipV="1">
            <a:off x="7595404" y="3286124"/>
            <a:ext cx="1000132" cy="97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上箭头 42"/>
          <p:cNvSpPr/>
          <p:nvPr/>
        </p:nvSpPr>
        <p:spPr>
          <a:xfrm>
            <a:off x="6595272" y="1785926"/>
            <a:ext cx="45719" cy="10001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a:off x="4809322" y="5643578"/>
            <a:ext cx="64294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右箭头 48"/>
          <p:cNvSpPr/>
          <p:nvPr/>
        </p:nvSpPr>
        <p:spPr>
          <a:xfrm>
            <a:off x="7523966" y="1785926"/>
            <a:ext cx="78581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下箭头 60"/>
          <p:cNvSpPr/>
          <p:nvPr/>
        </p:nvSpPr>
        <p:spPr>
          <a:xfrm>
            <a:off x="9524230" y="3500438"/>
            <a:ext cx="7143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下箭头 63"/>
          <p:cNvSpPr/>
          <p:nvPr/>
        </p:nvSpPr>
        <p:spPr>
          <a:xfrm>
            <a:off x="10095734" y="4857760"/>
            <a:ext cx="45719"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 Box 119"/>
          <p:cNvSpPr txBox="1">
            <a:spLocks noChangeArrowheads="1"/>
          </p:cNvSpPr>
          <p:nvPr/>
        </p:nvSpPr>
        <p:spPr bwMode="auto">
          <a:xfrm>
            <a:off x="7523966" y="1324261"/>
            <a:ext cx="928689" cy="461665"/>
          </a:xfrm>
          <a:prstGeom prst="rect">
            <a:avLst/>
          </a:prstGeom>
          <a:noFill/>
          <a:ln w="9525">
            <a:noFill/>
            <a:miter lim="800000"/>
          </a:ln>
        </p:spPr>
        <p:txBody>
          <a:bodyPr wrap="square">
            <a:spAutoFit/>
          </a:bodyPr>
          <a:lstStyle/>
          <a:p>
            <a:r>
              <a:rPr lang="zh-CN" altLang="en-US" sz="2400" dirty="0">
                <a:solidFill>
                  <a:srgbClr val="FF0000"/>
                </a:solidFill>
                <a:latin typeface="Arial" panose="020B0604020202020204" pitchFamily="34" charset="0"/>
                <a:ea typeface="楷体" panose="02010609060101010101" pitchFamily="49" charset="-122"/>
              </a:rPr>
              <a:t>通过</a:t>
            </a:r>
          </a:p>
        </p:txBody>
      </p:sp>
      <p:sp>
        <p:nvSpPr>
          <p:cNvPr id="70" name="Text Box 119"/>
          <p:cNvSpPr txBox="1">
            <a:spLocks noChangeArrowheads="1"/>
          </p:cNvSpPr>
          <p:nvPr/>
        </p:nvSpPr>
        <p:spPr bwMode="auto">
          <a:xfrm>
            <a:off x="10167172" y="4786322"/>
            <a:ext cx="714375" cy="830997"/>
          </a:xfrm>
          <a:prstGeom prst="rect">
            <a:avLst/>
          </a:prstGeom>
          <a:noFill/>
          <a:ln w="9525">
            <a:noFill/>
            <a:miter lim="800000"/>
          </a:ln>
        </p:spPr>
        <p:txBody>
          <a:bodyPr>
            <a:spAutoFit/>
          </a:bodyPr>
          <a:lstStyle/>
          <a:p>
            <a:r>
              <a:rPr lang="zh-CN" altLang="en-US" sz="2400" dirty="0">
                <a:solidFill>
                  <a:srgbClr val="FF0000"/>
                </a:solidFill>
                <a:latin typeface="Arial" panose="020B0604020202020204" pitchFamily="34" charset="0"/>
                <a:ea typeface="楷体" panose="02010609060101010101" pitchFamily="49" charset="-122"/>
              </a:rPr>
              <a:t>通过</a:t>
            </a:r>
          </a:p>
        </p:txBody>
      </p:sp>
      <p:cxnSp>
        <p:nvCxnSpPr>
          <p:cNvPr id="72" name="直接箭头连接符 71"/>
          <p:cNvCxnSpPr/>
          <p:nvPr/>
        </p:nvCxnSpPr>
        <p:spPr>
          <a:xfrm rot="10800000" flipV="1">
            <a:off x="7309652" y="2000240"/>
            <a:ext cx="1143008" cy="9286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5" name="肘形连接符 74"/>
          <p:cNvCxnSpPr>
            <a:stCxn id="27" idx="3"/>
            <a:endCxn id="36" idx="2"/>
          </p:cNvCxnSpPr>
          <p:nvPr/>
        </p:nvCxnSpPr>
        <p:spPr>
          <a:xfrm flipH="1" flipV="1">
            <a:off x="6647651" y="3643314"/>
            <a:ext cx="1233505" cy="1976122"/>
          </a:xfrm>
          <a:prstGeom prst="bentConnector4">
            <a:avLst>
              <a:gd name="adj1" fmla="val -18533"/>
              <a:gd name="adj2" fmla="val 7068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30" idx="1"/>
          </p:cNvCxnSpPr>
          <p:nvPr/>
        </p:nvCxnSpPr>
        <p:spPr>
          <a:xfrm rot="10800000">
            <a:off x="7523966" y="3286124"/>
            <a:ext cx="1000132" cy="124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4" name="Text Box 124"/>
          <p:cNvSpPr txBox="1">
            <a:spLocks noChangeArrowheads="1"/>
          </p:cNvSpPr>
          <p:nvPr/>
        </p:nvSpPr>
        <p:spPr bwMode="auto">
          <a:xfrm>
            <a:off x="7095338" y="4929198"/>
            <a:ext cx="1143008" cy="461665"/>
          </a:xfrm>
          <a:prstGeom prst="rect">
            <a:avLst/>
          </a:prstGeom>
          <a:noFill/>
          <a:ln w="9525">
            <a:noFill/>
            <a:miter lim="800000"/>
          </a:ln>
        </p:spPr>
        <p:txBody>
          <a:bodyPr wrap="square">
            <a:spAutoFit/>
          </a:bodyPr>
          <a:lstStyle/>
          <a:p>
            <a:r>
              <a:rPr lang="zh-CN" altLang="en-US" sz="2400" dirty="0">
                <a:solidFill>
                  <a:srgbClr val="FF0000"/>
                </a:solidFill>
                <a:latin typeface="Arial" panose="020B0604020202020204" pitchFamily="34" charset="0"/>
                <a:ea typeface="楷体" panose="02010609060101010101" pitchFamily="49" charset="-122"/>
              </a:rPr>
              <a:t>不通过</a:t>
            </a:r>
          </a:p>
        </p:txBody>
      </p:sp>
      <p:sp>
        <p:nvSpPr>
          <p:cNvPr id="95" name="Text Box 124"/>
          <p:cNvSpPr txBox="1">
            <a:spLocks noChangeArrowheads="1"/>
          </p:cNvSpPr>
          <p:nvPr/>
        </p:nvSpPr>
        <p:spPr bwMode="auto">
          <a:xfrm>
            <a:off x="4595008" y="5824855"/>
            <a:ext cx="1214446" cy="461665"/>
          </a:xfrm>
          <a:prstGeom prst="rect">
            <a:avLst/>
          </a:prstGeom>
          <a:noFill/>
          <a:ln w="9525">
            <a:noFill/>
            <a:miter lim="800000"/>
          </a:ln>
        </p:spPr>
        <p:txBody>
          <a:bodyPr wrap="square">
            <a:spAutoFit/>
          </a:bodyPr>
          <a:lstStyle/>
          <a:p>
            <a:r>
              <a:rPr lang="zh-CN" altLang="en-US" sz="2400" dirty="0">
                <a:solidFill>
                  <a:srgbClr val="FF0000"/>
                </a:solidFill>
                <a:latin typeface="Arial" panose="020B0604020202020204" pitchFamily="34" charset="0"/>
                <a:ea typeface="楷体" panose="02010609060101010101" pitchFamily="49" charset="-122"/>
              </a:rPr>
              <a:t>不通过</a:t>
            </a:r>
          </a:p>
        </p:txBody>
      </p:sp>
      <p:sp>
        <p:nvSpPr>
          <p:cNvPr id="96" name="Text Box 124"/>
          <p:cNvSpPr txBox="1">
            <a:spLocks noChangeArrowheads="1"/>
          </p:cNvSpPr>
          <p:nvPr/>
        </p:nvSpPr>
        <p:spPr bwMode="auto">
          <a:xfrm>
            <a:off x="8238346" y="2071678"/>
            <a:ext cx="1214446" cy="461665"/>
          </a:xfrm>
          <a:prstGeom prst="rect">
            <a:avLst/>
          </a:prstGeom>
          <a:noFill/>
          <a:ln w="9525">
            <a:noFill/>
            <a:miter lim="800000"/>
          </a:ln>
        </p:spPr>
        <p:txBody>
          <a:bodyPr wrap="square">
            <a:spAutoFit/>
          </a:bodyPr>
          <a:lstStyle/>
          <a:p>
            <a:r>
              <a:rPr lang="zh-CN" altLang="en-US" sz="2400" dirty="0">
                <a:solidFill>
                  <a:srgbClr val="FF0000"/>
                </a:solidFill>
                <a:latin typeface="Arial" panose="020B0604020202020204" pitchFamily="34" charset="0"/>
                <a:ea typeface="楷体" panose="02010609060101010101" pitchFamily="49" charset="-122"/>
              </a:rPr>
              <a:t>不通过</a:t>
            </a:r>
          </a:p>
        </p:txBody>
      </p:sp>
      <p:sp>
        <p:nvSpPr>
          <p:cNvPr id="97" name="Text Box 124"/>
          <p:cNvSpPr txBox="1">
            <a:spLocks noChangeArrowheads="1"/>
          </p:cNvSpPr>
          <p:nvPr/>
        </p:nvSpPr>
        <p:spPr bwMode="auto">
          <a:xfrm>
            <a:off x="7952594" y="3643314"/>
            <a:ext cx="1428760" cy="461665"/>
          </a:xfrm>
          <a:prstGeom prst="rect">
            <a:avLst/>
          </a:prstGeom>
          <a:noFill/>
          <a:ln w="9525">
            <a:noFill/>
            <a:miter lim="800000"/>
          </a:ln>
        </p:spPr>
        <p:txBody>
          <a:bodyPr wrap="square">
            <a:spAutoFit/>
          </a:bodyPr>
          <a:lstStyle/>
          <a:p>
            <a:r>
              <a:rPr lang="zh-CN" altLang="en-US" sz="2400" dirty="0">
                <a:solidFill>
                  <a:srgbClr val="FF0000"/>
                </a:solidFill>
                <a:latin typeface="Arial" panose="020B0604020202020204" pitchFamily="34" charset="0"/>
                <a:ea typeface="楷体" panose="02010609060101010101" pitchFamily="49" charset="-122"/>
              </a:rPr>
              <a:t>不通过</a:t>
            </a:r>
          </a:p>
        </p:txBody>
      </p:sp>
      <p:sp>
        <p:nvSpPr>
          <p:cNvPr id="101" name="上箭头 100"/>
          <p:cNvSpPr/>
          <p:nvPr/>
        </p:nvSpPr>
        <p:spPr>
          <a:xfrm>
            <a:off x="9381354" y="4857760"/>
            <a:ext cx="71439"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Text Box 124"/>
          <p:cNvSpPr txBox="1">
            <a:spLocks noChangeArrowheads="1"/>
          </p:cNvSpPr>
          <p:nvPr/>
        </p:nvSpPr>
        <p:spPr bwMode="auto">
          <a:xfrm>
            <a:off x="8381222" y="4929198"/>
            <a:ext cx="1143001" cy="461665"/>
          </a:xfrm>
          <a:prstGeom prst="rect">
            <a:avLst/>
          </a:prstGeom>
          <a:noFill/>
          <a:ln w="9525">
            <a:noFill/>
            <a:miter lim="800000"/>
          </a:ln>
        </p:spPr>
        <p:txBody>
          <a:bodyPr wrap="square">
            <a:spAutoFit/>
          </a:bodyPr>
          <a:lstStyle/>
          <a:p>
            <a:r>
              <a:rPr lang="zh-CN" altLang="en-US" sz="2400" dirty="0">
                <a:solidFill>
                  <a:srgbClr val="FF0000"/>
                </a:solidFill>
                <a:latin typeface="Arial" panose="020B0604020202020204" pitchFamily="34" charset="0"/>
                <a:ea typeface="楷体" panose="02010609060101010101" pitchFamily="49" charset="-122"/>
              </a:rPr>
              <a:t>不通过</a:t>
            </a:r>
          </a:p>
        </p:txBody>
      </p:sp>
      <p:sp>
        <p:nvSpPr>
          <p:cNvPr id="48" name="矩形 47"/>
          <p:cNvSpPr/>
          <p:nvPr/>
        </p:nvSpPr>
        <p:spPr>
          <a:xfrm>
            <a:off x="3666314" y="1285860"/>
            <a:ext cx="1428760" cy="57150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处置单</a:t>
            </a:r>
            <a:endParaRPr lang="zh-CN" altLang="en-US" sz="2800" b="1" dirty="0">
              <a:solidFill>
                <a:schemeClr val="tx1"/>
              </a:solidFill>
              <a:latin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left)">
                                      <p:cBhvr>
                                        <p:cTn id="7" dur="500"/>
                                        <p:tgtEl>
                                          <p:spTgt spid="15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p:tgtEl>
                                          <p:spTgt spid="66"/>
                                        </p:tgtEl>
                                        <p:attrNameLst>
                                          <p:attrName>ppt_x</p:attrName>
                                        </p:attrNameLst>
                                      </p:cBhvr>
                                      <p:tavLst>
                                        <p:tav tm="0">
                                          <p:val>
                                            <p:strVal val="#ppt_x-#ppt_w*1.125000"/>
                                          </p:val>
                                        </p:tav>
                                        <p:tav tm="100000">
                                          <p:val>
                                            <p:strVal val="#ppt_x"/>
                                          </p:val>
                                        </p:tav>
                                      </p:tavLst>
                                    </p:anim>
                                    <p:animEffect transition="in" filter="wipe(right)">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6"/>
          <p:cNvSpPr/>
          <p:nvPr/>
        </p:nvSpPr>
        <p:spPr bwMode="auto">
          <a:xfrm flipH="1">
            <a:off x="8131249" y="5479627"/>
            <a:ext cx="893495" cy="19222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tx1"/>
          </a:solidFill>
          <a:ln>
            <a:noFill/>
          </a:ln>
        </p:spPr>
        <p:txBody>
          <a:bodyPr vert="horz" wrap="square" lIns="91401" tIns="45700" rIns="91401" bIns="45700" numCol="1" anchor="t" anchorCtr="0" compatLnSpc="1"/>
          <a:lstStyle/>
          <a:p>
            <a:endParaRPr lang="id-ID" sz="1350" b="1"/>
          </a:p>
        </p:txBody>
      </p:sp>
      <p:sp>
        <p:nvSpPr>
          <p:cNvPr id="69" name="Freeform 24"/>
          <p:cNvSpPr/>
          <p:nvPr/>
        </p:nvSpPr>
        <p:spPr>
          <a:xfrm flipH="1">
            <a:off x="7897060" y="5042552"/>
            <a:ext cx="1361871" cy="397011"/>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p>
        </p:txBody>
      </p:sp>
      <p:sp>
        <p:nvSpPr>
          <p:cNvPr id="70" name="Freeform 25"/>
          <p:cNvSpPr/>
          <p:nvPr/>
        </p:nvSpPr>
        <p:spPr>
          <a:xfrm flipH="1">
            <a:off x="8274241" y="5711917"/>
            <a:ext cx="607513" cy="129688"/>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p>
        </p:txBody>
      </p:sp>
      <p:sp>
        <p:nvSpPr>
          <p:cNvPr id="71" name="Freeform 5"/>
          <p:cNvSpPr/>
          <p:nvPr/>
        </p:nvSpPr>
        <p:spPr bwMode="auto">
          <a:xfrm>
            <a:off x="8468709" y="4275455"/>
            <a:ext cx="177726" cy="525244"/>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72" name="Freeform 6"/>
          <p:cNvSpPr/>
          <p:nvPr/>
        </p:nvSpPr>
        <p:spPr bwMode="auto">
          <a:xfrm>
            <a:off x="8519488" y="4181831"/>
            <a:ext cx="139642" cy="161858"/>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73" name="Freeform 7"/>
          <p:cNvSpPr/>
          <p:nvPr/>
        </p:nvSpPr>
        <p:spPr bwMode="auto">
          <a:xfrm>
            <a:off x="8503619" y="4240545"/>
            <a:ext cx="152337" cy="147577"/>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74" name="Freeform 8"/>
          <p:cNvSpPr/>
          <p:nvPr/>
        </p:nvSpPr>
        <p:spPr bwMode="auto">
          <a:xfrm>
            <a:off x="8492512" y="4781656"/>
            <a:ext cx="46019" cy="76168"/>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75" name="Freeform 9"/>
          <p:cNvSpPr/>
          <p:nvPr/>
        </p:nvSpPr>
        <p:spPr bwMode="auto">
          <a:xfrm>
            <a:off x="8652782" y="4273868"/>
            <a:ext cx="176140" cy="525244"/>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76" name="Freeform 10"/>
          <p:cNvSpPr/>
          <p:nvPr/>
        </p:nvSpPr>
        <p:spPr bwMode="auto">
          <a:xfrm>
            <a:off x="8701975" y="4177071"/>
            <a:ext cx="139642" cy="161858"/>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77" name="Freeform 11"/>
          <p:cNvSpPr/>
          <p:nvPr/>
        </p:nvSpPr>
        <p:spPr bwMode="auto">
          <a:xfrm>
            <a:off x="8687693" y="4238957"/>
            <a:ext cx="152337" cy="14598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78" name="Freeform 12"/>
          <p:cNvSpPr/>
          <p:nvPr/>
        </p:nvSpPr>
        <p:spPr bwMode="auto">
          <a:xfrm>
            <a:off x="8676585" y="4776896"/>
            <a:ext cx="46019" cy="76168"/>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79" name="Freeform 13"/>
          <p:cNvSpPr/>
          <p:nvPr/>
        </p:nvSpPr>
        <p:spPr bwMode="auto">
          <a:xfrm>
            <a:off x="8813053" y="4277042"/>
            <a:ext cx="41258" cy="266589"/>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chemeClr val="tx1"/>
          </a:solidFill>
          <a:ln>
            <a:noFill/>
          </a:ln>
        </p:spPr>
        <p:txBody>
          <a:bodyPr vert="horz" wrap="square" lIns="91401" tIns="45700" rIns="91401" bIns="45700" numCol="1" anchor="t" anchorCtr="0" compatLnSpc="1"/>
          <a:lstStyle/>
          <a:p>
            <a:endParaRPr lang="id-ID" b="1"/>
          </a:p>
        </p:txBody>
      </p:sp>
      <p:grpSp>
        <p:nvGrpSpPr>
          <p:cNvPr id="2" name="Group 123"/>
          <p:cNvGrpSpPr/>
          <p:nvPr/>
        </p:nvGrpSpPr>
        <p:grpSpPr>
          <a:xfrm>
            <a:off x="7578493" y="4194526"/>
            <a:ext cx="817222" cy="620454"/>
            <a:chOff x="7170738" y="4168775"/>
            <a:chExt cx="817563" cy="620713"/>
          </a:xfrm>
          <a:solidFill>
            <a:schemeClr val="tx1"/>
          </a:solidFill>
        </p:grpSpPr>
        <p:sp>
          <p:nvSpPr>
            <p:cNvPr id="81"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sp>
          <p:nvSpPr>
            <p:cNvPr id="82"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lstStyle/>
            <a:p>
              <a:endParaRPr lang="id-ID" b="1"/>
            </a:p>
          </p:txBody>
        </p:sp>
        <p:sp>
          <p:nvSpPr>
            <p:cNvPr id="83" name="Oval 16"/>
            <p:cNvSpPr>
              <a:spLocks noChangeArrowheads="1"/>
            </p:cNvSpPr>
            <p:nvPr/>
          </p:nvSpPr>
          <p:spPr bwMode="auto">
            <a:xfrm>
              <a:off x="7897813" y="4564063"/>
              <a:ext cx="76200" cy="77788"/>
            </a:xfrm>
            <a:prstGeom prst="ellipse">
              <a:avLst/>
            </a:pr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sp>
          <p:nvSpPr>
            <p:cNvPr id="84"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sp>
          <p:nvSpPr>
            <p:cNvPr id="85"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sp>
          <p:nvSpPr>
            <p:cNvPr id="86"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grpSp>
      <p:sp>
        <p:nvSpPr>
          <p:cNvPr id="87" name="Freeform 20"/>
          <p:cNvSpPr>
            <a:spLocks noEditPoints="1"/>
          </p:cNvSpPr>
          <p:nvPr/>
        </p:nvSpPr>
        <p:spPr bwMode="auto">
          <a:xfrm>
            <a:off x="6913607" y="2036425"/>
            <a:ext cx="477639" cy="50302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88" name="Oval 21"/>
          <p:cNvSpPr>
            <a:spLocks noChangeArrowheads="1"/>
          </p:cNvSpPr>
          <p:nvPr/>
        </p:nvSpPr>
        <p:spPr bwMode="auto">
          <a:xfrm>
            <a:off x="9961925" y="1918999"/>
            <a:ext cx="141229" cy="141229"/>
          </a:xfrm>
          <a:prstGeom prst="ellipse">
            <a:avLst/>
          </a:prstGeom>
          <a:solidFill>
            <a:schemeClr val="tx1"/>
          </a:solidFill>
          <a:ln>
            <a:noFill/>
          </a:ln>
        </p:spPr>
        <p:txBody>
          <a:bodyPr vert="horz" wrap="square" lIns="91401" tIns="45700" rIns="91401" bIns="45700" numCol="1" anchor="t" anchorCtr="0" compatLnSpc="1"/>
          <a:lstStyle/>
          <a:p>
            <a:endParaRPr lang="id-ID" b="1"/>
          </a:p>
        </p:txBody>
      </p:sp>
      <p:sp>
        <p:nvSpPr>
          <p:cNvPr id="89" name="Freeform 22"/>
          <p:cNvSpPr/>
          <p:nvPr/>
        </p:nvSpPr>
        <p:spPr bwMode="auto">
          <a:xfrm>
            <a:off x="10012703" y="2023731"/>
            <a:ext cx="222157" cy="463357"/>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90" name="Freeform 23"/>
          <p:cNvSpPr/>
          <p:nvPr/>
        </p:nvSpPr>
        <p:spPr bwMode="auto">
          <a:xfrm>
            <a:off x="9817522" y="2023731"/>
            <a:ext cx="238026" cy="45701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91" name="Freeform 24"/>
          <p:cNvSpPr/>
          <p:nvPr/>
        </p:nvSpPr>
        <p:spPr bwMode="auto">
          <a:xfrm>
            <a:off x="10025398" y="1868220"/>
            <a:ext cx="25389" cy="79342"/>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92" name="Freeform 25"/>
          <p:cNvSpPr>
            <a:spLocks noEditPoints="1"/>
          </p:cNvSpPr>
          <p:nvPr/>
        </p:nvSpPr>
        <p:spPr bwMode="auto">
          <a:xfrm>
            <a:off x="8889222" y="1527051"/>
            <a:ext cx="225331" cy="609346"/>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93" name="Freeform 26"/>
          <p:cNvSpPr>
            <a:spLocks noEditPoints="1"/>
          </p:cNvSpPr>
          <p:nvPr/>
        </p:nvSpPr>
        <p:spPr bwMode="auto">
          <a:xfrm>
            <a:off x="8695627" y="1719058"/>
            <a:ext cx="610933" cy="22374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94" name="Freeform 27"/>
          <p:cNvSpPr>
            <a:spLocks noEditPoints="1"/>
          </p:cNvSpPr>
          <p:nvPr/>
        </p:nvSpPr>
        <p:spPr bwMode="auto">
          <a:xfrm>
            <a:off x="8741645" y="1581003"/>
            <a:ext cx="518897" cy="498267"/>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95" name="Freeform 28"/>
          <p:cNvSpPr>
            <a:spLocks noEditPoints="1"/>
          </p:cNvSpPr>
          <p:nvPr/>
        </p:nvSpPr>
        <p:spPr bwMode="auto">
          <a:xfrm>
            <a:off x="8741645" y="1581003"/>
            <a:ext cx="518897" cy="498267"/>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96" name="Oval 29"/>
          <p:cNvSpPr>
            <a:spLocks noChangeArrowheads="1"/>
          </p:cNvSpPr>
          <p:nvPr/>
        </p:nvSpPr>
        <p:spPr bwMode="auto">
          <a:xfrm>
            <a:off x="8955869" y="1784118"/>
            <a:ext cx="93624" cy="93624"/>
          </a:xfrm>
          <a:prstGeom prst="ellipse">
            <a:avLst/>
          </a:prstGeom>
          <a:solidFill>
            <a:schemeClr val="tx1"/>
          </a:solidFill>
          <a:ln>
            <a:noFill/>
          </a:ln>
        </p:spPr>
        <p:txBody>
          <a:bodyPr vert="horz" wrap="square" lIns="91401" tIns="45700" rIns="91401" bIns="45700" numCol="1" anchor="t" anchorCtr="0" compatLnSpc="1"/>
          <a:lstStyle/>
          <a:p>
            <a:endParaRPr lang="id-ID" b="1"/>
          </a:p>
        </p:txBody>
      </p:sp>
      <p:sp>
        <p:nvSpPr>
          <p:cNvPr id="97" name="Freeform 30"/>
          <p:cNvSpPr>
            <a:spLocks noEditPoints="1"/>
          </p:cNvSpPr>
          <p:nvPr/>
        </p:nvSpPr>
        <p:spPr bwMode="auto">
          <a:xfrm>
            <a:off x="9674706" y="1354085"/>
            <a:ext cx="257068" cy="487160"/>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98" name="Rectangle 31"/>
          <p:cNvSpPr>
            <a:spLocks noChangeArrowheads="1"/>
          </p:cNvSpPr>
          <p:nvPr/>
        </p:nvSpPr>
        <p:spPr bwMode="auto">
          <a:xfrm>
            <a:off x="9546173" y="1352498"/>
            <a:ext cx="65061" cy="474465"/>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99" name="Freeform 32"/>
          <p:cNvSpPr>
            <a:spLocks noEditPoints="1"/>
          </p:cNvSpPr>
          <p:nvPr/>
        </p:nvSpPr>
        <p:spPr bwMode="auto">
          <a:xfrm>
            <a:off x="7438851" y="3742277"/>
            <a:ext cx="561741" cy="4109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chemeClr val="tx1"/>
          </a:solidFill>
          <a:ln>
            <a:noFill/>
          </a:ln>
        </p:spPr>
        <p:txBody>
          <a:bodyPr vert="horz" wrap="square" lIns="91401" tIns="45700" rIns="91401" bIns="45700" numCol="1" anchor="t" anchorCtr="0" compatLnSpc="1"/>
          <a:lstStyle/>
          <a:p>
            <a:endParaRPr lang="id-ID" b="1"/>
          </a:p>
        </p:txBody>
      </p:sp>
      <p:grpSp>
        <p:nvGrpSpPr>
          <p:cNvPr id="5" name="Group 127"/>
          <p:cNvGrpSpPr/>
          <p:nvPr/>
        </p:nvGrpSpPr>
        <p:grpSpPr>
          <a:xfrm>
            <a:off x="9017755" y="4153268"/>
            <a:ext cx="507789" cy="653778"/>
            <a:chOff x="8610600" y="4127500"/>
            <a:chExt cx="508001" cy="654050"/>
          </a:xfrm>
          <a:solidFill>
            <a:schemeClr val="tx1"/>
          </a:solidFill>
        </p:grpSpPr>
        <p:sp>
          <p:nvSpPr>
            <p:cNvPr id="101"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sp>
          <p:nvSpPr>
            <p:cNvPr id="102"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sp>
          <p:nvSpPr>
            <p:cNvPr id="103"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sp>
          <p:nvSpPr>
            <p:cNvPr id="104"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sp>
          <p:nvSpPr>
            <p:cNvPr id="105"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sp>
          <p:nvSpPr>
            <p:cNvPr id="106"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sp>
          <p:nvSpPr>
            <p:cNvPr id="107"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sp>
          <p:nvSpPr>
            <p:cNvPr id="108"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grpSp>
      <p:sp>
        <p:nvSpPr>
          <p:cNvPr id="109" name="Freeform 41"/>
          <p:cNvSpPr>
            <a:spLocks noEditPoints="1"/>
          </p:cNvSpPr>
          <p:nvPr/>
        </p:nvSpPr>
        <p:spPr bwMode="auto">
          <a:xfrm>
            <a:off x="9438268" y="3493143"/>
            <a:ext cx="428446" cy="390362"/>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10" name="Freeform 42"/>
          <p:cNvSpPr/>
          <p:nvPr/>
        </p:nvSpPr>
        <p:spPr bwMode="auto">
          <a:xfrm>
            <a:off x="9549346" y="3853356"/>
            <a:ext cx="92037" cy="198355"/>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11" name="Freeform 43"/>
          <p:cNvSpPr/>
          <p:nvPr/>
        </p:nvSpPr>
        <p:spPr bwMode="auto">
          <a:xfrm>
            <a:off x="9511262" y="3913656"/>
            <a:ext cx="130121" cy="268176"/>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12" name="Freeform 44"/>
          <p:cNvSpPr/>
          <p:nvPr/>
        </p:nvSpPr>
        <p:spPr bwMode="auto">
          <a:xfrm>
            <a:off x="8322720" y="909770"/>
            <a:ext cx="523657" cy="4792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13" name="Freeform 45"/>
          <p:cNvSpPr>
            <a:spLocks noEditPoints="1"/>
          </p:cNvSpPr>
          <p:nvPr/>
        </p:nvSpPr>
        <p:spPr bwMode="auto">
          <a:xfrm>
            <a:off x="8167209" y="3569312"/>
            <a:ext cx="637909" cy="52841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14" name="Freeform 46"/>
          <p:cNvSpPr>
            <a:spLocks noEditPoints="1"/>
          </p:cNvSpPr>
          <p:nvPr/>
        </p:nvSpPr>
        <p:spPr bwMode="auto">
          <a:xfrm>
            <a:off x="9295452" y="2517238"/>
            <a:ext cx="818809" cy="955277"/>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15" name="Freeform 47"/>
          <p:cNvSpPr>
            <a:spLocks noEditPoints="1"/>
          </p:cNvSpPr>
          <p:nvPr/>
        </p:nvSpPr>
        <p:spPr bwMode="auto">
          <a:xfrm>
            <a:off x="9915906" y="2796522"/>
            <a:ext cx="353866" cy="69503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16" name="Freeform 48"/>
          <p:cNvSpPr>
            <a:spLocks noEditPoints="1"/>
          </p:cNvSpPr>
          <p:nvPr/>
        </p:nvSpPr>
        <p:spPr bwMode="auto">
          <a:xfrm>
            <a:off x="8681345" y="2885385"/>
            <a:ext cx="579197" cy="579197"/>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17" name="Freeform 49"/>
          <p:cNvSpPr/>
          <p:nvPr/>
        </p:nvSpPr>
        <p:spPr bwMode="auto">
          <a:xfrm>
            <a:off x="8787664" y="3069458"/>
            <a:ext cx="288805" cy="152337"/>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chemeClr val="tx1"/>
          </a:solidFill>
          <a:ln>
            <a:noFill/>
          </a:ln>
        </p:spPr>
        <p:txBody>
          <a:bodyPr vert="horz" wrap="square" lIns="91401" tIns="45700" rIns="91401" bIns="45700" numCol="1" anchor="t" anchorCtr="0" compatLnSpc="1"/>
          <a:lstStyle/>
          <a:p>
            <a:endParaRPr lang="id-ID" b="1"/>
          </a:p>
        </p:txBody>
      </p:sp>
      <p:grpSp>
        <p:nvGrpSpPr>
          <p:cNvPr id="6" name="Group 126"/>
          <p:cNvGrpSpPr/>
          <p:nvPr/>
        </p:nvGrpSpPr>
        <p:grpSpPr>
          <a:xfrm>
            <a:off x="8913024" y="3631199"/>
            <a:ext cx="453836" cy="431620"/>
            <a:chOff x="8505825" y="3605213"/>
            <a:chExt cx="454025" cy="431800"/>
          </a:xfrm>
          <a:solidFill>
            <a:schemeClr val="tx1"/>
          </a:solidFill>
        </p:grpSpPr>
        <p:sp>
          <p:nvSpPr>
            <p:cNvPr id="119"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sp>
          <p:nvSpPr>
            <p:cNvPr id="120"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01" tIns="45700" rIns="91401" bIns="45700" numCol="1" anchor="t" anchorCtr="0" compatLnSpc="1"/>
            <a:lstStyle/>
            <a:p>
              <a:endParaRPr lang="id-ID" b="1"/>
            </a:p>
          </p:txBody>
        </p:sp>
      </p:grpSp>
      <p:sp>
        <p:nvSpPr>
          <p:cNvPr id="123" name="Freeform 52"/>
          <p:cNvSpPr/>
          <p:nvPr/>
        </p:nvSpPr>
        <p:spPr bwMode="auto">
          <a:xfrm>
            <a:off x="7513432" y="1062106"/>
            <a:ext cx="679167" cy="55222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24" name="Freeform 53"/>
          <p:cNvSpPr/>
          <p:nvPr/>
        </p:nvSpPr>
        <p:spPr bwMode="auto">
          <a:xfrm>
            <a:off x="8029155" y="1031957"/>
            <a:ext cx="187247" cy="257068"/>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25" name="Freeform 54"/>
          <p:cNvSpPr/>
          <p:nvPr/>
        </p:nvSpPr>
        <p:spPr bwMode="auto">
          <a:xfrm>
            <a:off x="7602295" y="1208096"/>
            <a:ext cx="514136" cy="33641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26" name="Freeform 55"/>
          <p:cNvSpPr>
            <a:spLocks noEditPoints="1"/>
          </p:cNvSpPr>
          <p:nvPr/>
        </p:nvSpPr>
        <p:spPr bwMode="auto">
          <a:xfrm>
            <a:off x="7183369" y="1503248"/>
            <a:ext cx="296739" cy="52048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27" name="Freeform 56"/>
          <p:cNvSpPr>
            <a:spLocks noEditPoints="1"/>
          </p:cNvSpPr>
          <p:nvPr/>
        </p:nvSpPr>
        <p:spPr bwMode="auto">
          <a:xfrm>
            <a:off x="6913607" y="2593406"/>
            <a:ext cx="555394" cy="604586"/>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28" name="Freeform 57"/>
          <p:cNvSpPr>
            <a:spLocks noEditPoints="1"/>
          </p:cNvSpPr>
          <p:nvPr/>
        </p:nvSpPr>
        <p:spPr bwMode="auto">
          <a:xfrm>
            <a:off x="8962216" y="1030370"/>
            <a:ext cx="528418" cy="518897"/>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29" name="Freeform 58"/>
          <p:cNvSpPr>
            <a:spLocks noEditPoints="1"/>
          </p:cNvSpPr>
          <p:nvPr/>
        </p:nvSpPr>
        <p:spPr bwMode="auto">
          <a:xfrm>
            <a:off x="7095586" y="3195091"/>
            <a:ext cx="514136" cy="52048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30" name="Rectangle 59"/>
          <p:cNvSpPr>
            <a:spLocks noChangeArrowheads="1"/>
          </p:cNvSpPr>
          <p:nvPr/>
        </p:nvSpPr>
        <p:spPr bwMode="auto">
          <a:xfrm>
            <a:off x="9090750" y="2701311"/>
            <a:ext cx="626802" cy="31737"/>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131" name="Rectangle 60"/>
          <p:cNvSpPr>
            <a:spLocks noChangeArrowheads="1"/>
          </p:cNvSpPr>
          <p:nvPr/>
        </p:nvSpPr>
        <p:spPr bwMode="auto">
          <a:xfrm>
            <a:off x="9116139" y="2637838"/>
            <a:ext cx="576023" cy="31737"/>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132" name="Rectangle 61"/>
          <p:cNvSpPr>
            <a:spLocks noChangeArrowheads="1"/>
          </p:cNvSpPr>
          <p:nvPr/>
        </p:nvSpPr>
        <p:spPr bwMode="auto">
          <a:xfrm>
            <a:off x="9343057" y="2572777"/>
            <a:ext cx="122187" cy="31737"/>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133" name="Rectangle 62"/>
          <p:cNvSpPr>
            <a:spLocks noChangeArrowheads="1"/>
          </p:cNvSpPr>
          <p:nvPr/>
        </p:nvSpPr>
        <p:spPr bwMode="auto">
          <a:xfrm>
            <a:off x="9365273" y="2339512"/>
            <a:ext cx="77756" cy="253894"/>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134" name="Rectangle 63"/>
          <p:cNvSpPr>
            <a:spLocks noChangeArrowheads="1"/>
          </p:cNvSpPr>
          <p:nvPr/>
        </p:nvSpPr>
        <p:spPr bwMode="auto">
          <a:xfrm>
            <a:off x="9343057" y="2326817"/>
            <a:ext cx="122187" cy="31737"/>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135" name="Rectangle 64"/>
          <p:cNvSpPr>
            <a:spLocks noChangeArrowheads="1"/>
          </p:cNvSpPr>
          <p:nvPr/>
        </p:nvSpPr>
        <p:spPr bwMode="auto">
          <a:xfrm>
            <a:off x="9528717" y="2572777"/>
            <a:ext cx="119013" cy="31737"/>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136" name="Rectangle 65"/>
          <p:cNvSpPr>
            <a:spLocks noChangeArrowheads="1"/>
          </p:cNvSpPr>
          <p:nvPr/>
        </p:nvSpPr>
        <p:spPr bwMode="auto">
          <a:xfrm>
            <a:off x="9549346" y="2339512"/>
            <a:ext cx="76168" cy="253894"/>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137" name="Rectangle 66"/>
          <p:cNvSpPr>
            <a:spLocks noChangeArrowheads="1"/>
          </p:cNvSpPr>
          <p:nvPr/>
        </p:nvSpPr>
        <p:spPr bwMode="auto">
          <a:xfrm>
            <a:off x="9528717" y="2326817"/>
            <a:ext cx="119013" cy="31737"/>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138" name="Rectangle 67"/>
          <p:cNvSpPr>
            <a:spLocks noChangeArrowheads="1"/>
          </p:cNvSpPr>
          <p:nvPr/>
        </p:nvSpPr>
        <p:spPr bwMode="auto">
          <a:xfrm>
            <a:off x="9160570" y="2572777"/>
            <a:ext cx="122187" cy="31737"/>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139" name="Rectangle 68"/>
          <p:cNvSpPr>
            <a:spLocks noChangeArrowheads="1"/>
          </p:cNvSpPr>
          <p:nvPr/>
        </p:nvSpPr>
        <p:spPr bwMode="auto">
          <a:xfrm>
            <a:off x="9181200" y="2339512"/>
            <a:ext cx="79342" cy="253894"/>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140" name="Rectangle 69"/>
          <p:cNvSpPr>
            <a:spLocks noChangeArrowheads="1"/>
          </p:cNvSpPr>
          <p:nvPr/>
        </p:nvSpPr>
        <p:spPr bwMode="auto">
          <a:xfrm>
            <a:off x="9160570" y="2326817"/>
            <a:ext cx="122187" cy="31737"/>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141" name="Rectangle 70"/>
          <p:cNvSpPr>
            <a:spLocks noChangeArrowheads="1"/>
          </p:cNvSpPr>
          <p:nvPr/>
        </p:nvSpPr>
        <p:spPr bwMode="auto">
          <a:xfrm>
            <a:off x="9116139" y="2256996"/>
            <a:ext cx="576023" cy="31737"/>
          </a:xfrm>
          <a:prstGeom prst="rect">
            <a:avLst/>
          </a:prstGeom>
          <a:solidFill>
            <a:schemeClr val="tx1"/>
          </a:solidFill>
          <a:ln>
            <a:noFill/>
          </a:ln>
        </p:spPr>
        <p:txBody>
          <a:bodyPr vert="horz" wrap="square" lIns="91401" tIns="45700" rIns="91401" bIns="45700" numCol="1" anchor="t" anchorCtr="0" compatLnSpc="1"/>
          <a:lstStyle/>
          <a:p>
            <a:endParaRPr lang="id-ID" b="1"/>
          </a:p>
        </p:txBody>
      </p:sp>
      <p:sp>
        <p:nvSpPr>
          <p:cNvPr id="142" name="Freeform 71"/>
          <p:cNvSpPr/>
          <p:nvPr/>
        </p:nvSpPr>
        <p:spPr bwMode="auto">
          <a:xfrm>
            <a:off x="9116139" y="2072923"/>
            <a:ext cx="576023" cy="184073"/>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43" name="Freeform 72"/>
          <p:cNvSpPr>
            <a:spLocks noEditPoints="1"/>
          </p:cNvSpPr>
          <p:nvPr/>
        </p:nvSpPr>
        <p:spPr bwMode="auto">
          <a:xfrm>
            <a:off x="7532474" y="2239541"/>
            <a:ext cx="799767" cy="522070"/>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44" name="Freeform 73"/>
          <p:cNvSpPr>
            <a:spLocks noEditPoints="1"/>
          </p:cNvSpPr>
          <p:nvPr/>
        </p:nvSpPr>
        <p:spPr bwMode="auto">
          <a:xfrm>
            <a:off x="9297039" y="2812390"/>
            <a:ext cx="187247" cy="326889"/>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45" name="Freeform 74"/>
          <p:cNvSpPr>
            <a:spLocks noEditPoints="1"/>
          </p:cNvSpPr>
          <p:nvPr/>
        </p:nvSpPr>
        <p:spPr bwMode="auto">
          <a:xfrm>
            <a:off x="7662595" y="1692082"/>
            <a:ext cx="376081" cy="460183"/>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46" name="Freeform 75"/>
          <p:cNvSpPr>
            <a:spLocks noEditPoints="1"/>
          </p:cNvSpPr>
          <p:nvPr/>
        </p:nvSpPr>
        <p:spPr bwMode="auto">
          <a:xfrm>
            <a:off x="8386193" y="2176067"/>
            <a:ext cx="569676" cy="571262"/>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47" name="Freeform 76"/>
          <p:cNvSpPr>
            <a:spLocks noEditPoints="1"/>
          </p:cNvSpPr>
          <p:nvPr/>
        </p:nvSpPr>
        <p:spPr bwMode="auto">
          <a:xfrm>
            <a:off x="7818105" y="2912360"/>
            <a:ext cx="642670" cy="487160"/>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48" name="Freeform 77"/>
          <p:cNvSpPr/>
          <p:nvPr/>
        </p:nvSpPr>
        <p:spPr bwMode="auto">
          <a:xfrm>
            <a:off x="8098976" y="2198283"/>
            <a:ext cx="214224" cy="160271"/>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49" name="Freeform 78"/>
          <p:cNvSpPr/>
          <p:nvPr/>
        </p:nvSpPr>
        <p:spPr bwMode="auto">
          <a:xfrm>
            <a:off x="8194186" y="2157025"/>
            <a:ext cx="58714" cy="7299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50" name="Freeform 79"/>
          <p:cNvSpPr>
            <a:spLocks noEditPoints="1"/>
          </p:cNvSpPr>
          <p:nvPr/>
        </p:nvSpPr>
        <p:spPr bwMode="auto">
          <a:xfrm>
            <a:off x="7860950" y="3493143"/>
            <a:ext cx="225331" cy="31260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51" name="Freeform 80"/>
          <p:cNvSpPr>
            <a:spLocks noEditPoints="1"/>
          </p:cNvSpPr>
          <p:nvPr/>
        </p:nvSpPr>
        <p:spPr bwMode="auto">
          <a:xfrm>
            <a:off x="9592191" y="1890436"/>
            <a:ext cx="282457" cy="309434"/>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52" name="Freeform 81"/>
          <p:cNvSpPr>
            <a:spLocks noEditPoints="1"/>
          </p:cNvSpPr>
          <p:nvPr/>
        </p:nvSpPr>
        <p:spPr bwMode="auto">
          <a:xfrm>
            <a:off x="8179904" y="1474684"/>
            <a:ext cx="426860" cy="614107"/>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53" name="Freeform 82"/>
          <p:cNvSpPr>
            <a:spLocks noEditPoints="1"/>
          </p:cNvSpPr>
          <p:nvPr/>
        </p:nvSpPr>
        <p:spPr bwMode="auto">
          <a:xfrm>
            <a:off x="8027568" y="1387409"/>
            <a:ext cx="245961" cy="217397"/>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54" name="Freeform 83"/>
          <p:cNvSpPr/>
          <p:nvPr/>
        </p:nvSpPr>
        <p:spPr bwMode="auto">
          <a:xfrm>
            <a:off x="7957747" y="1517530"/>
            <a:ext cx="107905" cy="68235"/>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55" name="Freeform 84"/>
          <p:cNvSpPr/>
          <p:nvPr/>
        </p:nvSpPr>
        <p:spPr bwMode="auto">
          <a:xfrm>
            <a:off x="7889513" y="1527051"/>
            <a:ext cx="145989" cy="88863"/>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56" name="Freeform 85"/>
          <p:cNvSpPr>
            <a:spLocks noEditPoints="1"/>
          </p:cNvSpPr>
          <p:nvPr/>
        </p:nvSpPr>
        <p:spPr bwMode="auto">
          <a:xfrm>
            <a:off x="7805410" y="2685443"/>
            <a:ext cx="445902" cy="158684"/>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57" name="Freeform 86"/>
          <p:cNvSpPr/>
          <p:nvPr/>
        </p:nvSpPr>
        <p:spPr bwMode="auto">
          <a:xfrm>
            <a:off x="9652491" y="3094847"/>
            <a:ext cx="245961" cy="315781"/>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58" name="Freeform 87"/>
          <p:cNvSpPr/>
          <p:nvPr/>
        </p:nvSpPr>
        <p:spPr bwMode="auto">
          <a:xfrm>
            <a:off x="9792132" y="3083739"/>
            <a:ext cx="119013" cy="8251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59" name="Freeform 88"/>
          <p:cNvSpPr/>
          <p:nvPr/>
        </p:nvSpPr>
        <p:spPr bwMode="auto">
          <a:xfrm>
            <a:off x="9700096" y="3148800"/>
            <a:ext cx="163445" cy="226918"/>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60" name="Freeform 89"/>
          <p:cNvSpPr>
            <a:spLocks noEditPoints="1"/>
          </p:cNvSpPr>
          <p:nvPr/>
        </p:nvSpPr>
        <p:spPr bwMode="auto">
          <a:xfrm>
            <a:off x="9319254" y="1857113"/>
            <a:ext cx="222157" cy="161858"/>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61" name="Freeform 90"/>
          <p:cNvSpPr/>
          <p:nvPr/>
        </p:nvSpPr>
        <p:spPr bwMode="auto">
          <a:xfrm>
            <a:off x="7467414" y="2917121"/>
            <a:ext cx="206289" cy="266589"/>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62" name="Freeform 91"/>
          <p:cNvSpPr/>
          <p:nvPr/>
        </p:nvSpPr>
        <p:spPr bwMode="auto">
          <a:xfrm>
            <a:off x="7454719" y="2907600"/>
            <a:ext cx="101558" cy="69821"/>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63" name="Freeform 92"/>
          <p:cNvSpPr/>
          <p:nvPr/>
        </p:nvSpPr>
        <p:spPr bwMode="auto">
          <a:xfrm>
            <a:off x="7495977" y="2964726"/>
            <a:ext cx="139642" cy="19200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64" name="Freeform 93"/>
          <p:cNvSpPr>
            <a:spLocks noEditPoints="1"/>
          </p:cNvSpPr>
          <p:nvPr/>
        </p:nvSpPr>
        <p:spPr bwMode="auto">
          <a:xfrm>
            <a:off x="8827334" y="4567434"/>
            <a:ext cx="218984" cy="2396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65" name="Freeform 94"/>
          <p:cNvSpPr/>
          <p:nvPr/>
        </p:nvSpPr>
        <p:spPr bwMode="auto">
          <a:xfrm>
            <a:off x="8562333" y="2988529"/>
            <a:ext cx="63474" cy="60300"/>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66" name="Freeform 95"/>
          <p:cNvSpPr/>
          <p:nvPr/>
        </p:nvSpPr>
        <p:spPr bwMode="auto">
          <a:xfrm>
            <a:off x="8548051" y="2806043"/>
            <a:ext cx="58714" cy="196768"/>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67" name="Freeform 96"/>
          <p:cNvSpPr/>
          <p:nvPr/>
        </p:nvSpPr>
        <p:spPr bwMode="auto">
          <a:xfrm>
            <a:off x="8589309" y="2837779"/>
            <a:ext cx="126947" cy="169792"/>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68" name="Freeform 97"/>
          <p:cNvSpPr/>
          <p:nvPr/>
        </p:nvSpPr>
        <p:spPr bwMode="auto">
          <a:xfrm>
            <a:off x="8578201" y="3034547"/>
            <a:ext cx="15868" cy="31737"/>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chemeClr val="tx1"/>
          </a:solidFill>
          <a:ln>
            <a:noFill/>
          </a:ln>
        </p:spPr>
        <p:txBody>
          <a:bodyPr vert="horz" wrap="square" lIns="91401" tIns="45700" rIns="91401" bIns="45700" numCol="1" anchor="t" anchorCtr="0" compatLnSpc="1"/>
          <a:lstStyle/>
          <a:p>
            <a:endParaRPr lang="id-ID" b="1"/>
          </a:p>
        </p:txBody>
      </p:sp>
      <p:sp>
        <p:nvSpPr>
          <p:cNvPr id="169" name="Freeform 98"/>
          <p:cNvSpPr>
            <a:spLocks noEditPoints="1"/>
          </p:cNvSpPr>
          <p:nvPr/>
        </p:nvSpPr>
        <p:spPr bwMode="auto">
          <a:xfrm>
            <a:off x="8527422" y="1427079"/>
            <a:ext cx="220571" cy="236439"/>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chemeClr val="tx1"/>
          </a:solidFill>
          <a:ln>
            <a:noFill/>
          </a:ln>
        </p:spPr>
        <p:txBody>
          <a:bodyPr vert="horz" wrap="square" lIns="91401" tIns="45700" rIns="91401" bIns="45700" numCol="1" anchor="t" anchorCtr="0" compatLnSpc="1"/>
          <a:lstStyle/>
          <a:p>
            <a:endParaRPr lang="id-ID" b="1"/>
          </a:p>
        </p:txBody>
      </p:sp>
      <p:cxnSp>
        <p:nvCxnSpPr>
          <p:cNvPr id="170" name="直接连接符 169"/>
          <p:cNvCxnSpPr/>
          <p:nvPr/>
        </p:nvCxnSpPr>
        <p:spPr>
          <a:xfrm>
            <a:off x="2784059" y="1615810"/>
            <a:ext cx="0" cy="987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170"/>
          <p:cNvGrpSpPr/>
          <p:nvPr/>
        </p:nvGrpSpPr>
        <p:grpSpPr>
          <a:xfrm>
            <a:off x="2640103" y="1393957"/>
            <a:ext cx="331832" cy="331832"/>
            <a:chOff x="304800" y="673100"/>
            <a:chExt cx="4000500" cy="4000500"/>
          </a:xfrm>
          <a:effectLst>
            <a:outerShdw blurRad="317500" dist="190500" dir="8100000" algn="tr" rotWithShape="0">
              <a:prstClr val="black">
                <a:alpha val="50000"/>
              </a:prstClr>
            </a:outerShdw>
          </a:effectLst>
        </p:grpSpPr>
        <p:sp>
          <p:nvSpPr>
            <p:cNvPr id="172" name="同心圆 1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3" name="椭圆 1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4" name="矩形 173"/>
          <p:cNvSpPr/>
          <p:nvPr/>
        </p:nvSpPr>
        <p:spPr>
          <a:xfrm>
            <a:off x="3071972" y="1341638"/>
            <a:ext cx="1723452" cy="461616"/>
          </a:xfrm>
          <a:prstGeom prst="rect">
            <a:avLst/>
          </a:prstGeom>
        </p:spPr>
        <p:txBody>
          <a:bodyPr wrap="none" lIns="91392" tIns="45696" rIns="91392" bIns="45696">
            <a:spAutoFit/>
          </a:bodyPr>
          <a:lstStyle/>
          <a:p>
            <a:pPr algn="l"/>
            <a:r>
              <a:rPr lang="zh-CN" altLang="en-US" sz="2400" b="1" dirty="0" smtClean="0">
                <a:latin typeface="微软雅黑" panose="020B0503020204020204" pitchFamily="34" charset="-122"/>
                <a:ea typeface="微软雅黑" panose="020B0503020204020204" pitchFamily="34" charset="-122"/>
              </a:rPr>
              <a:t>验收单查询</a:t>
            </a:r>
            <a:endParaRPr lang="en-US" altLang="zh-CN" sz="2400" b="1" dirty="0">
              <a:latin typeface="微软雅黑" panose="020B0503020204020204" pitchFamily="34" charset="-122"/>
              <a:ea typeface="微软雅黑" panose="020B0503020204020204" pitchFamily="34" charset="-122"/>
            </a:endParaRPr>
          </a:p>
        </p:txBody>
      </p:sp>
      <p:cxnSp>
        <p:nvCxnSpPr>
          <p:cNvPr id="176" name="直接连接符 175"/>
          <p:cNvCxnSpPr/>
          <p:nvPr/>
        </p:nvCxnSpPr>
        <p:spPr>
          <a:xfrm>
            <a:off x="2784059" y="2767458"/>
            <a:ext cx="0" cy="987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 name="组合 176"/>
          <p:cNvGrpSpPr/>
          <p:nvPr/>
        </p:nvGrpSpPr>
        <p:grpSpPr>
          <a:xfrm>
            <a:off x="2640103" y="2545605"/>
            <a:ext cx="331832" cy="331832"/>
            <a:chOff x="304800" y="673100"/>
            <a:chExt cx="4000500" cy="4000500"/>
          </a:xfrm>
          <a:effectLst>
            <a:outerShdw blurRad="317500" dist="190500" dir="8100000" algn="tr" rotWithShape="0">
              <a:prstClr val="black">
                <a:alpha val="50000"/>
              </a:prstClr>
            </a:outerShdw>
          </a:effectLst>
        </p:grpSpPr>
        <p:sp>
          <p:nvSpPr>
            <p:cNvPr id="178" name="同心圆 1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9" name="椭圆 1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0" name="矩形 179"/>
          <p:cNvSpPr/>
          <p:nvPr/>
        </p:nvSpPr>
        <p:spPr>
          <a:xfrm>
            <a:off x="3071972" y="2493286"/>
            <a:ext cx="2031228" cy="461616"/>
          </a:xfrm>
          <a:prstGeom prst="rect">
            <a:avLst/>
          </a:prstGeom>
        </p:spPr>
        <p:txBody>
          <a:bodyPr wrap="none" lIns="91392" tIns="45696" rIns="91392" bIns="45696">
            <a:spAutoFit/>
          </a:bodyPr>
          <a:lstStyle/>
          <a:p>
            <a:pPr algn="l"/>
            <a:r>
              <a:rPr lang="zh-CN" altLang="en-US" sz="2400" b="1" dirty="0" smtClean="0">
                <a:latin typeface="微软雅黑" panose="020B0503020204020204" pitchFamily="34" charset="-122"/>
                <a:ea typeface="微软雅黑" panose="020B0503020204020204" pitchFamily="34" charset="-122"/>
              </a:rPr>
              <a:t>资产信息查询</a:t>
            </a:r>
            <a:endParaRPr lang="en-US" altLang="zh-CN" sz="2400" b="1" dirty="0">
              <a:latin typeface="微软雅黑" panose="020B0503020204020204" pitchFamily="34" charset="-122"/>
              <a:ea typeface="微软雅黑" panose="020B0503020204020204" pitchFamily="34" charset="-122"/>
            </a:endParaRPr>
          </a:p>
        </p:txBody>
      </p:sp>
      <p:cxnSp>
        <p:nvCxnSpPr>
          <p:cNvPr id="182" name="直接连接符 181"/>
          <p:cNvCxnSpPr/>
          <p:nvPr/>
        </p:nvCxnSpPr>
        <p:spPr>
          <a:xfrm>
            <a:off x="2784059" y="3910851"/>
            <a:ext cx="0" cy="987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182"/>
          <p:cNvGrpSpPr/>
          <p:nvPr/>
        </p:nvGrpSpPr>
        <p:grpSpPr>
          <a:xfrm>
            <a:off x="2640103" y="3697253"/>
            <a:ext cx="331832" cy="331832"/>
            <a:chOff x="304800" y="673100"/>
            <a:chExt cx="4000500" cy="4000500"/>
          </a:xfrm>
          <a:effectLst>
            <a:outerShdw blurRad="317500" dist="190500" dir="8100000" algn="tr" rotWithShape="0">
              <a:prstClr val="black">
                <a:alpha val="50000"/>
              </a:prstClr>
            </a:outerShdw>
          </a:effectLst>
        </p:grpSpPr>
        <p:sp>
          <p:nvSpPr>
            <p:cNvPr id="184" name="同心圆 1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5" name="椭圆 1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6" name="矩形 185"/>
          <p:cNvSpPr/>
          <p:nvPr/>
        </p:nvSpPr>
        <p:spPr>
          <a:xfrm>
            <a:off x="3071972" y="3644934"/>
            <a:ext cx="2031228" cy="461616"/>
          </a:xfrm>
          <a:prstGeom prst="rect">
            <a:avLst/>
          </a:prstGeom>
        </p:spPr>
        <p:txBody>
          <a:bodyPr wrap="none" lIns="91392" tIns="45696" rIns="91392" bIns="45696">
            <a:spAutoFit/>
          </a:bodyPr>
          <a:lstStyle/>
          <a:p>
            <a:pPr algn="l"/>
            <a:r>
              <a:rPr lang="zh-CN" altLang="en-US" sz="2400" b="1" dirty="0" smtClean="0">
                <a:latin typeface="微软雅黑" panose="020B0503020204020204" pitchFamily="34" charset="-122"/>
                <a:ea typeface="微软雅黑" panose="020B0503020204020204" pitchFamily="34" charset="-122"/>
              </a:rPr>
              <a:t>资产调拨查询</a:t>
            </a:r>
            <a:endParaRPr lang="en-US" altLang="zh-CN" sz="2400" b="1" dirty="0">
              <a:latin typeface="微软雅黑" panose="020B0503020204020204" pitchFamily="34" charset="-122"/>
              <a:ea typeface="微软雅黑" panose="020B0503020204020204" pitchFamily="34" charset="-122"/>
            </a:endParaRPr>
          </a:p>
        </p:txBody>
      </p:sp>
      <p:grpSp>
        <p:nvGrpSpPr>
          <p:cNvPr id="14" name="组合 187"/>
          <p:cNvGrpSpPr/>
          <p:nvPr/>
        </p:nvGrpSpPr>
        <p:grpSpPr>
          <a:xfrm>
            <a:off x="2640103" y="4790878"/>
            <a:ext cx="331832" cy="331832"/>
            <a:chOff x="304800" y="673100"/>
            <a:chExt cx="4000500" cy="4000500"/>
          </a:xfrm>
          <a:effectLst>
            <a:outerShdw blurRad="317500" dist="190500" dir="8100000" algn="tr" rotWithShape="0">
              <a:prstClr val="black">
                <a:alpha val="50000"/>
              </a:prstClr>
            </a:outerShdw>
          </a:effectLst>
        </p:grpSpPr>
        <p:sp>
          <p:nvSpPr>
            <p:cNvPr id="189" name="同心圆 1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0" name="椭圆 18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矩形 190"/>
          <p:cNvSpPr/>
          <p:nvPr/>
        </p:nvSpPr>
        <p:spPr>
          <a:xfrm>
            <a:off x="3071972" y="4796582"/>
            <a:ext cx="2031228" cy="461616"/>
          </a:xfrm>
          <a:prstGeom prst="rect">
            <a:avLst/>
          </a:prstGeom>
        </p:spPr>
        <p:txBody>
          <a:bodyPr wrap="none" lIns="91392" tIns="45696" rIns="91392" bIns="45696">
            <a:spAutoFit/>
          </a:bodyPr>
          <a:lstStyle/>
          <a:p>
            <a:pPr algn="l"/>
            <a:r>
              <a:rPr lang="zh-CN" altLang="en-US" sz="2400" b="1" dirty="0" smtClean="0">
                <a:latin typeface="微软雅黑" panose="020B0503020204020204" pitchFamily="34" charset="-122"/>
                <a:ea typeface="微软雅黑" panose="020B0503020204020204" pitchFamily="34" charset="-122"/>
              </a:rPr>
              <a:t>资产处置查询</a:t>
            </a:r>
            <a:endParaRPr lang="en-US" altLang="zh-CN" sz="2400" b="1" dirty="0">
              <a:latin typeface="微软雅黑" panose="020B0503020204020204" pitchFamily="34" charset="-122"/>
              <a:ea typeface="微软雅黑" panose="020B0503020204020204" pitchFamily="34" charset="-122"/>
            </a:endParaRPr>
          </a:p>
        </p:txBody>
      </p:sp>
      <p:grpSp>
        <p:nvGrpSpPr>
          <p:cNvPr id="16" name="组合 1"/>
          <p:cNvGrpSpPr/>
          <p:nvPr/>
        </p:nvGrpSpPr>
        <p:grpSpPr>
          <a:xfrm>
            <a:off x="2640103" y="4774368"/>
            <a:ext cx="331832" cy="331832"/>
            <a:chOff x="304800" y="673100"/>
            <a:chExt cx="4000500" cy="4000500"/>
          </a:xfrm>
          <a:effectLst>
            <a:outerShdw blurRad="317500" dist="1905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3094810" y="5999907"/>
            <a:ext cx="6340100" cy="461616"/>
          </a:xfrm>
          <a:prstGeom prst="rect">
            <a:avLst/>
          </a:prstGeom>
        </p:spPr>
        <p:txBody>
          <a:bodyPr wrap="none" lIns="91392" tIns="45696" rIns="91392" bIns="45696">
            <a:spAutoFit/>
          </a:bodyPr>
          <a:lstStyle/>
          <a:p>
            <a:pPr algn="l"/>
            <a:r>
              <a:rPr lang="zh-CN" altLang="en-US" sz="2400" b="1" dirty="0" smtClean="0">
                <a:latin typeface="微软雅黑" panose="020B0503020204020204" pitchFamily="34" charset="-122"/>
                <a:ea typeface="微软雅黑" panose="020B0503020204020204" pitchFamily="34" charset="-122"/>
              </a:rPr>
              <a:t>按分类查询（单位、地点、人员及分类查询）</a:t>
            </a:r>
            <a:endParaRPr lang="zh-CN" altLang="en-US" sz="2400" b="1" dirty="0">
              <a:latin typeface="微软雅黑" panose="020B0503020204020204" pitchFamily="34" charset="-122"/>
              <a:ea typeface="微软雅黑" panose="020B0503020204020204" pitchFamily="34" charset="-122"/>
            </a:endParaRPr>
          </a:p>
        </p:txBody>
      </p:sp>
      <p:grpSp>
        <p:nvGrpSpPr>
          <p:cNvPr id="17" name="组合 9"/>
          <p:cNvGrpSpPr/>
          <p:nvPr/>
        </p:nvGrpSpPr>
        <p:grpSpPr>
          <a:xfrm>
            <a:off x="2623593" y="6049448"/>
            <a:ext cx="331832" cy="331832"/>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1043305" y="222250"/>
            <a:ext cx="3498215" cy="521970"/>
          </a:xfrm>
          <a:prstGeom prst="rect">
            <a:avLst/>
          </a:prstGeom>
          <a:noFill/>
        </p:spPr>
        <p:txBody>
          <a:bodyPr wrap="square" rtlCol="0" anchor="t">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sym typeface="+mn-ea"/>
              </a:rPr>
              <a:t>查询</a:t>
            </a:r>
          </a:p>
        </p:txBody>
      </p:sp>
      <p:cxnSp>
        <p:nvCxnSpPr>
          <p:cNvPr id="15" name="直接连接符 14"/>
          <p:cNvCxnSpPr/>
          <p:nvPr/>
        </p:nvCxnSpPr>
        <p:spPr>
          <a:xfrm>
            <a:off x="2767549" y="5042421"/>
            <a:ext cx="0" cy="987670"/>
          </a:xfrm>
          <a:prstGeom prst="line">
            <a:avLst/>
          </a:prstGeom>
          <a:noFill/>
          <a:ln w="9525" cap="flat" cmpd="sng" algn="ctr">
            <a:solidFill>
              <a:sysClr val="windowText" lastClr="000000"/>
            </a:solidFill>
            <a:prstDash val="dash"/>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1200" advTm="1000">
        <p:dissolve/>
      </p:transition>
    </mc:Choice>
    <mc:Fallback>
      <p:transition spd="slow" advTm="1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500" fill="hold"/>
                                        <p:tgtEl>
                                          <p:spTgt spid="68"/>
                                        </p:tgtEl>
                                        <p:attrNameLst>
                                          <p:attrName>ppt_x</p:attrName>
                                        </p:attrNameLst>
                                      </p:cBhvr>
                                      <p:tavLst>
                                        <p:tav tm="0">
                                          <p:val>
                                            <p:strVal val="#ppt_x"/>
                                          </p:val>
                                        </p:tav>
                                        <p:tav tm="100000">
                                          <p:val>
                                            <p:strVal val="#ppt_x"/>
                                          </p:val>
                                        </p:tav>
                                      </p:tavLst>
                                    </p:anim>
                                    <p:anim calcmode="lin" valueType="num">
                                      <p:cBhvr additive="base">
                                        <p:cTn id="13" dur="500" fill="hold"/>
                                        <p:tgtEl>
                                          <p:spTgt spid="6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fill="hold"/>
                                        <p:tgtEl>
                                          <p:spTgt spid="71"/>
                                        </p:tgtEl>
                                        <p:attrNameLst>
                                          <p:attrName>ppt_x</p:attrName>
                                        </p:attrNameLst>
                                      </p:cBhvr>
                                      <p:tavLst>
                                        <p:tav tm="0">
                                          <p:val>
                                            <p:strVal val="1+#ppt_w/2"/>
                                          </p:val>
                                        </p:tav>
                                        <p:tav tm="100000">
                                          <p:val>
                                            <p:strVal val="#ppt_x"/>
                                          </p:val>
                                        </p:tav>
                                      </p:tavLst>
                                    </p:anim>
                                    <p:anim calcmode="lin" valueType="num">
                                      <p:cBhvr additive="base">
                                        <p:cTn id="23" dur="500" fill="hold"/>
                                        <p:tgtEl>
                                          <p:spTgt spid="71"/>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500" fill="hold"/>
                                        <p:tgtEl>
                                          <p:spTgt spid="72"/>
                                        </p:tgtEl>
                                        <p:attrNameLst>
                                          <p:attrName>ppt_x</p:attrName>
                                        </p:attrNameLst>
                                      </p:cBhvr>
                                      <p:tavLst>
                                        <p:tav tm="0">
                                          <p:val>
                                            <p:strVal val="#ppt_x"/>
                                          </p:val>
                                        </p:tav>
                                        <p:tav tm="100000">
                                          <p:val>
                                            <p:strVal val="#ppt_x"/>
                                          </p:val>
                                        </p:tav>
                                      </p:tavLst>
                                    </p:anim>
                                    <p:anim calcmode="lin" valueType="num">
                                      <p:cBhvr additive="base">
                                        <p:cTn id="27" dur="500" fill="hold"/>
                                        <p:tgtEl>
                                          <p:spTgt spid="7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500" fill="hold"/>
                                        <p:tgtEl>
                                          <p:spTgt spid="73"/>
                                        </p:tgtEl>
                                        <p:attrNameLst>
                                          <p:attrName>ppt_x</p:attrName>
                                        </p:attrNameLst>
                                      </p:cBhvr>
                                      <p:tavLst>
                                        <p:tav tm="0">
                                          <p:val>
                                            <p:strVal val="#ppt_x"/>
                                          </p:val>
                                        </p:tav>
                                        <p:tav tm="100000">
                                          <p:val>
                                            <p:strVal val="#ppt_x"/>
                                          </p:val>
                                        </p:tav>
                                      </p:tavLst>
                                    </p:anim>
                                    <p:anim calcmode="lin" valueType="num">
                                      <p:cBhvr additive="base">
                                        <p:cTn id="31" dur="500" fill="hold"/>
                                        <p:tgtEl>
                                          <p:spTgt spid="7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500" fill="hold"/>
                                        <p:tgtEl>
                                          <p:spTgt spid="74"/>
                                        </p:tgtEl>
                                        <p:attrNameLst>
                                          <p:attrName>ppt_x</p:attrName>
                                        </p:attrNameLst>
                                      </p:cBhvr>
                                      <p:tavLst>
                                        <p:tav tm="0">
                                          <p:val>
                                            <p:strVal val="#ppt_x"/>
                                          </p:val>
                                        </p:tav>
                                        <p:tav tm="100000">
                                          <p:val>
                                            <p:strVal val="#ppt_x"/>
                                          </p:val>
                                        </p:tav>
                                      </p:tavLst>
                                    </p:anim>
                                    <p:anim calcmode="lin" valueType="num">
                                      <p:cBhvr additive="base">
                                        <p:cTn id="35" dur="500" fill="hold"/>
                                        <p:tgtEl>
                                          <p:spTgt spid="74"/>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1+#ppt_w/2"/>
                                          </p:val>
                                        </p:tav>
                                        <p:tav tm="100000">
                                          <p:val>
                                            <p:strVal val="#ppt_x"/>
                                          </p:val>
                                        </p:tav>
                                      </p:tavLst>
                                    </p:anim>
                                    <p:anim calcmode="lin" valueType="num">
                                      <p:cBhvr additive="base">
                                        <p:cTn id="39" dur="500" fill="hold"/>
                                        <p:tgtEl>
                                          <p:spTgt spid="75"/>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500" fill="hold"/>
                                        <p:tgtEl>
                                          <p:spTgt spid="76"/>
                                        </p:tgtEl>
                                        <p:attrNameLst>
                                          <p:attrName>ppt_x</p:attrName>
                                        </p:attrNameLst>
                                      </p:cBhvr>
                                      <p:tavLst>
                                        <p:tav tm="0">
                                          <p:val>
                                            <p:strVal val="#ppt_x"/>
                                          </p:val>
                                        </p:tav>
                                        <p:tav tm="100000">
                                          <p:val>
                                            <p:strVal val="#ppt_x"/>
                                          </p:val>
                                        </p:tav>
                                      </p:tavLst>
                                    </p:anim>
                                    <p:anim calcmode="lin" valueType="num">
                                      <p:cBhvr additive="base">
                                        <p:cTn id="43" dur="500" fill="hold"/>
                                        <p:tgtEl>
                                          <p:spTgt spid="7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additive="base">
                                        <p:cTn id="46" dur="500" fill="hold"/>
                                        <p:tgtEl>
                                          <p:spTgt spid="77"/>
                                        </p:tgtEl>
                                        <p:attrNameLst>
                                          <p:attrName>ppt_x</p:attrName>
                                        </p:attrNameLst>
                                      </p:cBhvr>
                                      <p:tavLst>
                                        <p:tav tm="0">
                                          <p:val>
                                            <p:strVal val="#ppt_x"/>
                                          </p:val>
                                        </p:tav>
                                        <p:tav tm="100000">
                                          <p:val>
                                            <p:strVal val="#ppt_x"/>
                                          </p:val>
                                        </p:tav>
                                      </p:tavLst>
                                    </p:anim>
                                    <p:anim calcmode="lin" valueType="num">
                                      <p:cBhvr additive="base">
                                        <p:cTn id="47" dur="500" fill="hold"/>
                                        <p:tgtEl>
                                          <p:spTgt spid="7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 calcmode="lin" valueType="num">
                                      <p:cBhvr additive="base">
                                        <p:cTn id="50" dur="500" fill="hold"/>
                                        <p:tgtEl>
                                          <p:spTgt spid="78"/>
                                        </p:tgtEl>
                                        <p:attrNameLst>
                                          <p:attrName>ppt_x</p:attrName>
                                        </p:attrNameLst>
                                      </p:cBhvr>
                                      <p:tavLst>
                                        <p:tav tm="0">
                                          <p:val>
                                            <p:strVal val="#ppt_x"/>
                                          </p:val>
                                        </p:tav>
                                        <p:tav tm="100000">
                                          <p:val>
                                            <p:strVal val="#ppt_x"/>
                                          </p:val>
                                        </p:tav>
                                      </p:tavLst>
                                    </p:anim>
                                    <p:anim calcmode="lin" valueType="num">
                                      <p:cBhvr additive="base">
                                        <p:cTn id="51" dur="500" fill="hold"/>
                                        <p:tgtEl>
                                          <p:spTgt spid="7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9"/>
                                        </p:tgtEl>
                                        <p:attrNameLst>
                                          <p:attrName>style.visibility</p:attrName>
                                        </p:attrNameLst>
                                      </p:cBhvr>
                                      <p:to>
                                        <p:strVal val="visible"/>
                                      </p:to>
                                    </p:set>
                                    <p:anim calcmode="lin" valueType="num">
                                      <p:cBhvr additive="base">
                                        <p:cTn id="54" dur="500" fill="hold"/>
                                        <p:tgtEl>
                                          <p:spTgt spid="79"/>
                                        </p:tgtEl>
                                        <p:attrNameLst>
                                          <p:attrName>ppt_x</p:attrName>
                                        </p:attrNameLst>
                                      </p:cBhvr>
                                      <p:tavLst>
                                        <p:tav tm="0">
                                          <p:val>
                                            <p:strVal val="#ppt_x"/>
                                          </p:val>
                                        </p:tav>
                                        <p:tav tm="100000">
                                          <p:val>
                                            <p:strVal val="#ppt_x"/>
                                          </p:val>
                                        </p:tav>
                                      </p:tavLst>
                                    </p:anim>
                                    <p:anim calcmode="lin" valueType="num">
                                      <p:cBhvr additive="base">
                                        <p:cTn id="55" dur="500" fill="hold"/>
                                        <p:tgtEl>
                                          <p:spTgt spid="79"/>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1+#ppt_w/2"/>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87"/>
                                        </p:tgtEl>
                                        <p:attrNameLst>
                                          <p:attrName>style.visibility</p:attrName>
                                        </p:attrNameLst>
                                      </p:cBhvr>
                                      <p:to>
                                        <p:strVal val="visible"/>
                                      </p:to>
                                    </p:set>
                                    <p:anim calcmode="lin" valueType="num">
                                      <p:cBhvr additive="base">
                                        <p:cTn id="62" dur="500" fill="hold"/>
                                        <p:tgtEl>
                                          <p:spTgt spid="87"/>
                                        </p:tgtEl>
                                        <p:attrNameLst>
                                          <p:attrName>ppt_x</p:attrName>
                                        </p:attrNameLst>
                                      </p:cBhvr>
                                      <p:tavLst>
                                        <p:tav tm="0">
                                          <p:val>
                                            <p:strVal val="1+#ppt_w/2"/>
                                          </p:val>
                                        </p:tav>
                                        <p:tav tm="100000">
                                          <p:val>
                                            <p:strVal val="#ppt_x"/>
                                          </p:val>
                                        </p:tav>
                                      </p:tavLst>
                                    </p:anim>
                                    <p:anim calcmode="lin" valueType="num">
                                      <p:cBhvr additive="base">
                                        <p:cTn id="63" dur="500" fill="hold"/>
                                        <p:tgtEl>
                                          <p:spTgt spid="87"/>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 calcmode="lin" valueType="num">
                                      <p:cBhvr additive="base">
                                        <p:cTn id="66" dur="500" fill="hold"/>
                                        <p:tgtEl>
                                          <p:spTgt spid="88"/>
                                        </p:tgtEl>
                                        <p:attrNameLst>
                                          <p:attrName>ppt_x</p:attrName>
                                        </p:attrNameLst>
                                      </p:cBhvr>
                                      <p:tavLst>
                                        <p:tav tm="0">
                                          <p:val>
                                            <p:strVal val="#ppt_x"/>
                                          </p:val>
                                        </p:tav>
                                        <p:tav tm="100000">
                                          <p:val>
                                            <p:strVal val="#ppt_x"/>
                                          </p:val>
                                        </p:tav>
                                      </p:tavLst>
                                    </p:anim>
                                    <p:anim calcmode="lin" valueType="num">
                                      <p:cBhvr additive="base">
                                        <p:cTn id="67" dur="500" fill="hold"/>
                                        <p:tgtEl>
                                          <p:spTgt spid="8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 calcmode="lin" valueType="num">
                                      <p:cBhvr additive="base">
                                        <p:cTn id="74" dur="500" fill="hold"/>
                                        <p:tgtEl>
                                          <p:spTgt spid="90"/>
                                        </p:tgtEl>
                                        <p:attrNameLst>
                                          <p:attrName>ppt_x</p:attrName>
                                        </p:attrNameLst>
                                      </p:cBhvr>
                                      <p:tavLst>
                                        <p:tav tm="0">
                                          <p:val>
                                            <p:strVal val="#ppt_x"/>
                                          </p:val>
                                        </p:tav>
                                        <p:tav tm="100000">
                                          <p:val>
                                            <p:strVal val="#ppt_x"/>
                                          </p:val>
                                        </p:tav>
                                      </p:tavLst>
                                    </p:anim>
                                    <p:anim calcmode="lin" valueType="num">
                                      <p:cBhvr additive="base">
                                        <p:cTn id="75" dur="500" fill="hold"/>
                                        <p:tgtEl>
                                          <p:spTgt spid="90"/>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1"/>
                                        </p:tgtEl>
                                        <p:attrNameLst>
                                          <p:attrName>style.visibility</p:attrName>
                                        </p:attrNameLst>
                                      </p:cBhvr>
                                      <p:to>
                                        <p:strVal val="visible"/>
                                      </p:to>
                                    </p:set>
                                    <p:anim calcmode="lin" valueType="num">
                                      <p:cBhvr additive="base">
                                        <p:cTn id="78" dur="500" fill="hold"/>
                                        <p:tgtEl>
                                          <p:spTgt spid="91"/>
                                        </p:tgtEl>
                                        <p:attrNameLst>
                                          <p:attrName>ppt_x</p:attrName>
                                        </p:attrNameLst>
                                      </p:cBhvr>
                                      <p:tavLst>
                                        <p:tav tm="0">
                                          <p:val>
                                            <p:strVal val="#ppt_x"/>
                                          </p:val>
                                        </p:tav>
                                        <p:tav tm="100000">
                                          <p:val>
                                            <p:strVal val="#ppt_x"/>
                                          </p:val>
                                        </p:tav>
                                      </p:tavLst>
                                    </p:anim>
                                    <p:anim calcmode="lin" valueType="num">
                                      <p:cBhvr additive="base">
                                        <p:cTn id="79" dur="500" fill="hold"/>
                                        <p:tgtEl>
                                          <p:spTgt spid="91"/>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 calcmode="lin" valueType="num">
                                      <p:cBhvr additive="base">
                                        <p:cTn id="82" dur="500" fill="hold"/>
                                        <p:tgtEl>
                                          <p:spTgt spid="92"/>
                                        </p:tgtEl>
                                        <p:attrNameLst>
                                          <p:attrName>ppt_x</p:attrName>
                                        </p:attrNameLst>
                                      </p:cBhvr>
                                      <p:tavLst>
                                        <p:tav tm="0">
                                          <p:val>
                                            <p:strVal val="#ppt_x"/>
                                          </p:val>
                                        </p:tav>
                                        <p:tav tm="100000">
                                          <p:val>
                                            <p:strVal val="#ppt_x"/>
                                          </p:val>
                                        </p:tav>
                                      </p:tavLst>
                                    </p:anim>
                                    <p:anim calcmode="lin" valueType="num">
                                      <p:cBhvr additive="base">
                                        <p:cTn id="83" dur="500" fill="hold"/>
                                        <p:tgtEl>
                                          <p:spTgt spid="92"/>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93"/>
                                        </p:tgtEl>
                                        <p:attrNameLst>
                                          <p:attrName>style.visibility</p:attrName>
                                        </p:attrNameLst>
                                      </p:cBhvr>
                                      <p:to>
                                        <p:strVal val="visible"/>
                                      </p:to>
                                    </p:set>
                                    <p:anim calcmode="lin" valueType="num">
                                      <p:cBhvr additive="base">
                                        <p:cTn id="86" dur="500" fill="hold"/>
                                        <p:tgtEl>
                                          <p:spTgt spid="93"/>
                                        </p:tgtEl>
                                        <p:attrNameLst>
                                          <p:attrName>ppt_x</p:attrName>
                                        </p:attrNameLst>
                                      </p:cBhvr>
                                      <p:tavLst>
                                        <p:tav tm="0">
                                          <p:val>
                                            <p:strVal val="#ppt_x"/>
                                          </p:val>
                                        </p:tav>
                                        <p:tav tm="100000">
                                          <p:val>
                                            <p:strVal val="#ppt_x"/>
                                          </p:val>
                                        </p:tav>
                                      </p:tavLst>
                                    </p:anim>
                                    <p:anim calcmode="lin" valueType="num">
                                      <p:cBhvr additive="base">
                                        <p:cTn id="87" dur="500" fill="hold"/>
                                        <p:tgtEl>
                                          <p:spTgt spid="93"/>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94"/>
                                        </p:tgtEl>
                                        <p:attrNameLst>
                                          <p:attrName>style.visibility</p:attrName>
                                        </p:attrNameLst>
                                      </p:cBhvr>
                                      <p:to>
                                        <p:strVal val="visible"/>
                                      </p:to>
                                    </p:set>
                                    <p:anim calcmode="lin" valueType="num">
                                      <p:cBhvr additive="base">
                                        <p:cTn id="90" dur="500" fill="hold"/>
                                        <p:tgtEl>
                                          <p:spTgt spid="94"/>
                                        </p:tgtEl>
                                        <p:attrNameLst>
                                          <p:attrName>ppt_x</p:attrName>
                                        </p:attrNameLst>
                                      </p:cBhvr>
                                      <p:tavLst>
                                        <p:tav tm="0">
                                          <p:val>
                                            <p:strVal val="#ppt_x"/>
                                          </p:val>
                                        </p:tav>
                                        <p:tav tm="100000">
                                          <p:val>
                                            <p:strVal val="#ppt_x"/>
                                          </p:val>
                                        </p:tav>
                                      </p:tavLst>
                                    </p:anim>
                                    <p:anim calcmode="lin" valueType="num">
                                      <p:cBhvr additive="base">
                                        <p:cTn id="91" dur="500" fill="hold"/>
                                        <p:tgtEl>
                                          <p:spTgt spid="94"/>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95"/>
                                        </p:tgtEl>
                                        <p:attrNameLst>
                                          <p:attrName>style.visibility</p:attrName>
                                        </p:attrNameLst>
                                      </p:cBhvr>
                                      <p:to>
                                        <p:strVal val="visible"/>
                                      </p:to>
                                    </p:set>
                                    <p:anim calcmode="lin" valueType="num">
                                      <p:cBhvr additive="base">
                                        <p:cTn id="94" dur="500" fill="hold"/>
                                        <p:tgtEl>
                                          <p:spTgt spid="95"/>
                                        </p:tgtEl>
                                        <p:attrNameLst>
                                          <p:attrName>ppt_x</p:attrName>
                                        </p:attrNameLst>
                                      </p:cBhvr>
                                      <p:tavLst>
                                        <p:tav tm="0">
                                          <p:val>
                                            <p:strVal val="#ppt_x"/>
                                          </p:val>
                                        </p:tav>
                                        <p:tav tm="100000">
                                          <p:val>
                                            <p:strVal val="#ppt_x"/>
                                          </p:val>
                                        </p:tav>
                                      </p:tavLst>
                                    </p:anim>
                                    <p:anim calcmode="lin" valueType="num">
                                      <p:cBhvr additive="base">
                                        <p:cTn id="95" dur="500" fill="hold"/>
                                        <p:tgtEl>
                                          <p:spTgt spid="95"/>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96"/>
                                        </p:tgtEl>
                                        <p:attrNameLst>
                                          <p:attrName>style.visibility</p:attrName>
                                        </p:attrNameLst>
                                      </p:cBhvr>
                                      <p:to>
                                        <p:strVal val="visible"/>
                                      </p:to>
                                    </p:set>
                                    <p:anim calcmode="lin" valueType="num">
                                      <p:cBhvr additive="base">
                                        <p:cTn id="98" dur="500" fill="hold"/>
                                        <p:tgtEl>
                                          <p:spTgt spid="96"/>
                                        </p:tgtEl>
                                        <p:attrNameLst>
                                          <p:attrName>ppt_x</p:attrName>
                                        </p:attrNameLst>
                                      </p:cBhvr>
                                      <p:tavLst>
                                        <p:tav tm="0">
                                          <p:val>
                                            <p:strVal val="#ppt_x"/>
                                          </p:val>
                                        </p:tav>
                                        <p:tav tm="100000">
                                          <p:val>
                                            <p:strVal val="#ppt_x"/>
                                          </p:val>
                                        </p:tav>
                                      </p:tavLst>
                                    </p:anim>
                                    <p:anim calcmode="lin" valueType="num">
                                      <p:cBhvr additive="base">
                                        <p:cTn id="99" dur="500" fill="hold"/>
                                        <p:tgtEl>
                                          <p:spTgt spid="96"/>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97"/>
                                        </p:tgtEl>
                                        <p:attrNameLst>
                                          <p:attrName>style.visibility</p:attrName>
                                        </p:attrNameLst>
                                      </p:cBhvr>
                                      <p:to>
                                        <p:strVal val="visible"/>
                                      </p:to>
                                    </p:set>
                                    <p:anim calcmode="lin" valueType="num">
                                      <p:cBhvr additive="base">
                                        <p:cTn id="102" dur="500" fill="hold"/>
                                        <p:tgtEl>
                                          <p:spTgt spid="97"/>
                                        </p:tgtEl>
                                        <p:attrNameLst>
                                          <p:attrName>ppt_x</p:attrName>
                                        </p:attrNameLst>
                                      </p:cBhvr>
                                      <p:tavLst>
                                        <p:tav tm="0">
                                          <p:val>
                                            <p:strVal val="0-#ppt_w/2"/>
                                          </p:val>
                                        </p:tav>
                                        <p:tav tm="100000">
                                          <p:val>
                                            <p:strVal val="#ppt_x"/>
                                          </p:val>
                                        </p:tav>
                                      </p:tavLst>
                                    </p:anim>
                                    <p:anim calcmode="lin" valueType="num">
                                      <p:cBhvr additive="base">
                                        <p:cTn id="103" dur="500" fill="hold"/>
                                        <p:tgtEl>
                                          <p:spTgt spid="97"/>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98"/>
                                        </p:tgtEl>
                                        <p:attrNameLst>
                                          <p:attrName>style.visibility</p:attrName>
                                        </p:attrNameLst>
                                      </p:cBhvr>
                                      <p:to>
                                        <p:strVal val="visible"/>
                                      </p:to>
                                    </p:set>
                                    <p:anim calcmode="lin" valueType="num">
                                      <p:cBhvr additive="base">
                                        <p:cTn id="106" dur="500" fill="hold"/>
                                        <p:tgtEl>
                                          <p:spTgt spid="98"/>
                                        </p:tgtEl>
                                        <p:attrNameLst>
                                          <p:attrName>ppt_x</p:attrName>
                                        </p:attrNameLst>
                                      </p:cBhvr>
                                      <p:tavLst>
                                        <p:tav tm="0">
                                          <p:val>
                                            <p:strVal val="#ppt_x"/>
                                          </p:val>
                                        </p:tav>
                                        <p:tav tm="100000">
                                          <p:val>
                                            <p:strVal val="#ppt_x"/>
                                          </p:val>
                                        </p:tav>
                                      </p:tavLst>
                                    </p:anim>
                                    <p:anim calcmode="lin" valueType="num">
                                      <p:cBhvr additive="base">
                                        <p:cTn id="107" dur="500" fill="hold"/>
                                        <p:tgtEl>
                                          <p:spTgt spid="98"/>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99"/>
                                        </p:tgtEl>
                                        <p:attrNameLst>
                                          <p:attrName>style.visibility</p:attrName>
                                        </p:attrNameLst>
                                      </p:cBhvr>
                                      <p:to>
                                        <p:strVal val="visible"/>
                                      </p:to>
                                    </p:set>
                                    <p:anim calcmode="lin" valueType="num">
                                      <p:cBhvr additive="base">
                                        <p:cTn id="110" dur="500" fill="hold"/>
                                        <p:tgtEl>
                                          <p:spTgt spid="99"/>
                                        </p:tgtEl>
                                        <p:attrNameLst>
                                          <p:attrName>ppt_x</p:attrName>
                                        </p:attrNameLst>
                                      </p:cBhvr>
                                      <p:tavLst>
                                        <p:tav tm="0">
                                          <p:val>
                                            <p:strVal val="0-#ppt_w/2"/>
                                          </p:val>
                                        </p:tav>
                                        <p:tav tm="100000">
                                          <p:val>
                                            <p:strVal val="#ppt_x"/>
                                          </p:val>
                                        </p:tav>
                                      </p:tavLst>
                                    </p:anim>
                                    <p:anim calcmode="lin" valueType="num">
                                      <p:cBhvr additive="base">
                                        <p:cTn id="111" dur="500" fill="hold"/>
                                        <p:tgtEl>
                                          <p:spTgt spid="99"/>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5"/>
                                        </p:tgtEl>
                                        <p:attrNameLst>
                                          <p:attrName>style.visibility</p:attrName>
                                        </p:attrNameLst>
                                      </p:cBhvr>
                                      <p:to>
                                        <p:strVal val="visible"/>
                                      </p:to>
                                    </p:set>
                                    <p:anim calcmode="lin" valueType="num">
                                      <p:cBhvr additive="base">
                                        <p:cTn id="114" dur="500" fill="hold"/>
                                        <p:tgtEl>
                                          <p:spTgt spid="5"/>
                                        </p:tgtEl>
                                        <p:attrNameLst>
                                          <p:attrName>ppt_x</p:attrName>
                                        </p:attrNameLst>
                                      </p:cBhvr>
                                      <p:tavLst>
                                        <p:tav tm="0">
                                          <p:val>
                                            <p:strVal val="0-#ppt_w/2"/>
                                          </p:val>
                                        </p:tav>
                                        <p:tav tm="100000">
                                          <p:val>
                                            <p:strVal val="#ppt_x"/>
                                          </p:val>
                                        </p:tav>
                                      </p:tavLst>
                                    </p:anim>
                                    <p:anim calcmode="lin" valueType="num">
                                      <p:cBhvr additive="base">
                                        <p:cTn id="115" dur="500" fill="hold"/>
                                        <p:tgtEl>
                                          <p:spTgt spid="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09"/>
                                        </p:tgtEl>
                                        <p:attrNameLst>
                                          <p:attrName>style.visibility</p:attrName>
                                        </p:attrNameLst>
                                      </p:cBhvr>
                                      <p:to>
                                        <p:strVal val="visible"/>
                                      </p:to>
                                    </p:set>
                                    <p:anim calcmode="lin" valueType="num">
                                      <p:cBhvr additive="base">
                                        <p:cTn id="118" dur="500" fill="hold"/>
                                        <p:tgtEl>
                                          <p:spTgt spid="109"/>
                                        </p:tgtEl>
                                        <p:attrNameLst>
                                          <p:attrName>ppt_x</p:attrName>
                                        </p:attrNameLst>
                                      </p:cBhvr>
                                      <p:tavLst>
                                        <p:tav tm="0">
                                          <p:val>
                                            <p:strVal val="#ppt_x"/>
                                          </p:val>
                                        </p:tav>
                                        <p:tav tm="100000">
                                          <p:val>
                                            <p:strVal val="#ppt_x"/>
                                          </p:val>
                                        </p:tav>
                                      </p:tavLst>
                                    </p:anim>
                                    <p:anim calcmode="lin" valueType="num">
                                      <p:cBhvr additive="base">
                                        <p:cTn id="119" dur="500" fill="hold"/>
                                        <p:tgtEl>
                                          <p:spTgt spid="10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10"/>
                                        </p:tgtEl>
                                        <p:attrNameLst>
                                          <p:attrName>style.visibility</p:attrName>
                                        </p:attrNameLst>
                                      </p:cBhvr>
                                      <p:to>
                                        <p:strVal val="visible"/>
                                      </p:to>
                                    </p:set>
                                    <p:anim calcmode="lin" valueType="num">
                                      <p:cBhvr additive="base">
                                        <p:cTn id="122" dur="500" fill="hold"/>
                                        <p:tgtEl>
                                          <p:spTgt spid="110"/>
                                        </p:tgtEl>
                                        <p:attrNameLst>
                                          <p:attrName>ppt_x</p:attrName>
                                        </p:attrNameLst>
                                      </p:cBhvr>
                                      <p:tavLst>
                                        <p:tav tm="0">
                                          <p:val>
                                            <p:strVal val="#ppt_x"/>
                                          </p:val>
                                        </p:tav>
                                        <p:tav tm="100000">
                                          <p:val>
                                            <p:strVal val="#ppt_x"/>
                                          </p:val>
                                        </p:tav>
                                      </p:tavLst>
                                    </p:anim>
                                    <p:anim calcmode="lin" valueType="num">
                                      <p:cBhvr additive="base">
                                        <p:cTn id="123" dur="500" fill="hold"/>
                                        <p:tgtEl>
                                          <p:spTgt spid="11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11"/>
                                        </p:tgtEl>
                                        <p:attrNameLst>
                                          <p:attrName>style.visibility</p:attrName>
                                        </p:attrNameLst>
                                      </p:cBhvr>
                                      <p:to>
                                        <p:strVal val="visible"/>
                                      </p:to>
                                    </p:set>
                                    <p:anim calcmode="lin" valueType="num">
                                      <p:cBhvr additive="base">
                                        <p:cTn id="126" dur="500" fill="hold"/>
                                        <p:tgtEl>
                                          <p:spTgt spid="111"/>
                                        </p:tgtEl>
                                        <p:attrNameLst>
                                          <p:attrName>ppt_x</p:attrName>
                                        </p:attrNameLst>
                                      </p:cBhvr>
                                      <p:tavLst>
                                        <p:tav tm="0">
                                          <p:val>
                                            <p:strVal val="#ppt_x"/>
                                          </p:val>
                                        </p:tav>
                                        <p:tav tm="100000">
                                          <p:val>
                                            <p:strVal val="#ppt_x"/>
                                          </p:val>
                                        </p:tav>
                                      </p:tavLst>
                                    </p:anim>
                                    <p:anim calcmode="lin" valueType="num">
                                      <p:cBhvr additive="base">
                                        <p:cTn id="127" dur="500" fill="hold"/>
                                        <p:tgtEl>
                                          <p:spTgt spid="111"/>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112"/>
                                        </p:tgtEl>
                                        <p:attrNameLst>
                                          <p:attrName>style.visibility</p:attrName>
                                        </p:attrNameLst>
                                      </p:cBhvr>
                                      <p:to>
                                        <p:strVal val="visible"/>
                                      </p:to>
                                    </p:set>
                                    <p:anim calcmode="lin" valueType="num">
                                      <p:cBhvr additive="base">
                                        <p:cTn id="130" dur="500" fill="hold"/>
                                        <p:tgtEl>
                                          <p:spTgt spid="112"/>
                                        </p:tgtEl>
                                        <p:attrNameLst>
                                          <p:attrName>ppt_x</p:attrName>
                                        </p:attrNameLst>
                                      </p:cBhvr>
                                      <p:tavLst>
                                        <p:tav tm="0">
                                          <p:val>
                                            <p:strVal val="0-#ppt_w/2"/>
                                          </p:val>
                                        </p:tav>
                                        <p:tav tm="100000">
                                          <p:val>
                                            <p:strVal val="#ppt_x"/>
                                          </p:val>
                                        </p:tav>
                                      </p:tavLst>
                                    </p:anim>
                                    <p:anim calcmode="lin" valueType="num">
                                      <p:cBhvr additive="base">
                                        <p:cTn id="131" dur="500" fill="hold"/>
                                        <p:tgtEl>
                                          <p:spTgt spid="11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113"/>
                                        </p:tgtEl>
                                        <p:attrNameLst>
                                          <p:attrName>style.visibility</p:attrName>
                                        </p:attrNameLst>
                                      </p:cBhvr>
                                      <p:to>
                                        <p:strVal val="visible"/>
                                      </p:to>
                                    </p:set>
                                    <p:anim calcmode="lin" valueType="num">
                                      <p:cBhvr additive="base">
                                        <p:cTn id="134" dur="500" fill="hold"/>
                                        <p:tgtEl>
                                          <p:spTgt spid="113"/>
                                        </p:tgtEl>
                                        <p:attrNameLst>
                                          <p:attrName>ppt_x</p:attrName>
                                        </p:attrNameLst>
                                      </p:cBhvr>
                                      <p:tavLst>
                                        <p:tav tm="0">
                                          <p:val>
                                            <p:strVal val="#ppt_x"/>
                                          </p:val>
                                        </p:tav>
                                        <p:tav tm="100000">
                                          <p:val>
                                            <p:strVal val="#ppt_x"/>
                                          </p:val>
                                        </p:tav>
                                      </p:tavLst>
                                    </p:anim>
                                    <p:anim calcmode="lin" valueType="num">
                                      <p:cBhvr additive="base">
                                        <p:cTn id="135" dur="500" fill="hold"/>
                                        <p:tgtEl>
                                          <p:spTgt spid="113"/>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114"/>
                                        </p:tgtEl>
                                        <p:attrNameLst>
                                          <p:attrName>style.visibility</p:attrName>
                                        </p:attrNameLst>
                                      </p:cBhvr>
                                      <p:to>
                                        <p:strVal val="visible"/>
                                      </p:to>
                                    </p:set>
                                    <p:anim calcmode="lin" valueType="num">
                                      <p:cBhvr additive="base">
                                        <p:cTn id="138" dur="500" fill="hold"/>
                                        <p:tgtEl>
                                          <p:spTgt spid="114"/>
                                        </p:tgtEl>
                                        <p:attrNameLst>
                                          <p:attrName>ppt_x</p:attrName>
                                        </p:attrNameLst>
                                      </p:cBhvr>
                                      <p:tavLst>
                                        <p:tav tm="0">
                                          <p:val>
                                            <p:strVal val="0-#ppt_w/2"/>
                                          </p:val>
                                        </p:tav>
                                        <p:tav tm="100000">
                                          <p:val>
                                            <p:strVal val="#ppt_x"/>
                                          </p:val>
                                        </p:tav>
                                      </p:tavLst>
                                    </p:anim>
                                    <p:anim calcmode="lin" valueType="num">
                                      <p:cBhvr additive="base">
                                        <p:cTn id="139" dur="500" fill="hold"/>
                                        <p:tgtEl>
                                          <p:spTgt spid="11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115"/>
                                        </p:tgtEl>
                                        <p:attrNameLst>
                                          <p:attrName>style.visibility</p:attrName>
                                        </p:attrNameLst>
                                      </p:cBhvr>
                                      <p:to>
                                        <p:strVal val="visible"/>
                                      </p:to>
                                    </p:set>
                                    <p:anim calcmode="lin" valueType="num">
                                      <p:cBhvr additive="base">
                                        <p:cTn id="142" dur="500" fill="hold"/>
                                        <p:tgtEl>
                                          <p:spTgt spid="115"/>
                                        </p:tgtEl>
                                        <p:attrNameLst>
                                          <p:attrName>ppt_x</p:attrName>
                                        </p:attrNameLst>
                                      </p:cBhvr>
                                      <p:tavLst>
                                        <p:tav tm="0">
                                          <p:val>
                                            <p:strVal val="#ppt_x"/>
                                          </p:val>
                                        </p:tav>
                                        <p:tav tm="100000">
                                          <p:val>
                                            <p:strVal val="#ppt_x"/>
                                          </p:val>
                                        </p:tav>
                                      </p:tavLst>
                                    </p:anim>
                                    <p:anim calcmode="lin" valueType="num">
                                      <p:cBhvr additive="base">
                                        <p:cTn id="143" dur="500" fill="hold"/>
                                        <p:tgtEl>
                                          <p:spTgt spid="11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116"/>
                                        </p:tgtEl>
                                        <p:attrNameLst>
                                          <p:attrName>style.visibility</p:attrName>
                                        </p:attrNameLst>
                                      </p:cBhvr>
                                      <p:to>
                                        <p:strVal val="visible"/>
                                      </p:to>
                                    </p:set>
                                    <p:anim calcmode="lin" valueType="num">
                                      <p:cBhvr additive="base">
                                        <p:cTn id="146" dur="500" fill="hold"/>
                                        <p:tgtEl>
                                          <p:spTgt spid="116"/>
                                        </p:tgtEl>
                                        <p:attrNameLst>
                                          <p:attrName>ppt_x</p:attrName>
                                        </p:attrNameLst>
                                      </p:cBhvr>
                                      <p:tavLst>
                                        <p:tav tm="0">
                                          <p:val>
                                            <p:strVal val="#ppt_x"/>
                                          </p:val>
                                        </p:tav>
                                        <p:tav tm="100000">
                                          <p:val>
                                            <p:strVal val="#ppt_x"/>
                                          </p:val>
                                        </p:tav>
                                      </p:tavLst>
                                    </p:anim>
                                    <p:anim calcmode="lin" valueType="num">
                                      <p:cBhvr additive="base">
                                        <p:cTn id="147" dur="500" fill="hold"/>
                                        <p:tgtEl>
                                          <p:spTgt spid="11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117"/>
                                        </p:tgtEl>
                                        <p:attrNameLst>
                                          <p:attrName>style.visibility</p:attrName>
                                        </p:attrNameLst>
                                      </p:cBhvr>
                                      <p:to>
                                        <p:strVal val="visible"/>
                                      </p:to>
                                    </p:set>
                                    <p:anim calcmode="lin" valueType="num">
                                      <p:cBhvr additive="base">
                                        <p:cTn id="150" dur="500" fill="hold"/>
                                        <p:tgtEl>
                                          <p:spTgt spid="117"/>
                                        </p:tgtEl>
                                        <p:attrNameLst>
                                          <p:attrName>ppt_x</p:attrName>
                                        </p:attrNameLst>
                                      </p:cBhvr>
                                      <p:tavLst>
                                        <p:tav tm="0">
                                          <p:val>
                                            <p:strVal val="#ppt_x"/>
                                          </p:val>
                                        </p:tav>
                                        <p:tav tm="100000">
                                          <p:val>
                                            <p:strVal val="#ppt_x"/>
                                          </p:val>
                                        </p:tav>
                                      </p:tavLst>
                                    </p:anim>
                                    <p:anim calcmode="lin" valueType="num">
                                      <p:cBhvr additive="base">
                                        <p:cTn id="151" dur="500" fill="hold"/>
                                        <p:tgtEl>
                                          <p:spTgt spid="117"/>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6"/>
                                        </p:tgtEl>
                                        <p:attrNameLst>
                                          <p:attrName>style.visibility</p:attrName>
                                        </p:attrNameLst>
                                      </p:cBhvr>
                                      <p:to>
                                        <p:strVal val="visible"/>
                                      </p:to>
                                    </p:set>
                                    <p:anim calcmode="lin" valueType="num">
                                      <p:cBhvr additive="base">
                                        <p:cTn id="154" dur="500" fill="hold"/>
                                        <p:tgtEl>
                                          <p:spTgt spid="6"/>
                                        </p:tgtEl>
                                        <p:attrNameLst>
                                          <p:attrName>ppt_x</p:attrName>
                                        </p:attrNameLst>
                                      </p:cBhvr>
                                      <p:tavLst>
                                        <p:tav tm="0">
                                          <p:val>
                                            <p:strVal val="0-#ppt_w/2"/>
                                          </p:val>
                                        </p:tav>
                                        <p:tav tm="100000">
                                          <p:val>
                                            <p:strVal val="#ppt_x"/>
                                          </p:val>
                                        </p:tav>
                                      </p:tavLst>
                                    </p:anim>
                                    <p:anim calcmode="lin" valueType="num">
                                      <p:cBhvr additive="base">
                                        <p:cTn id="155" dur="500" fill="hold"/>
                                        <p:tgtEl>
                                          <p:spTgt spid="6"/>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123"/>
                                        </p:tgtEl>
                                        <p:attrNameLst>
                                          <p:attrName>style.visibility</p:attrName>
                                        </p:attrNameLst>
                                      </p:cBhvr>
                                      <p:to>
                                        <p:strVal val="visible"/>
                                      </p:to>
                                    </p:set>
                                    <p:anim calcmode="lin" valueType="num">
                                      <p:cBhvr additive="base">
                                        <p:cTn id="158" dur="500" fill="hold"/>
                                        <p:tgtEl>
                                          <p:spTgt spid="123"/>
                                        </p:tgtEl>
                                        <p:attrNameLst>
                                          <p:attrName>ppt_x</p:attrName>
                                        </p:attrNameLst>
                                      </p:cBhvr>
                                      <p:tavLst>
                                        <p:tav tm="0">
                                          <p:val>
                                            <p:strVal val="#ppt_x"/>
                                          </p:val>
                                        </p:tav>
                                        <p:tav tm="100000">
                                          <p:val>
                                            <p:strVal val="#ppt_x"/>
                                          </p:val>
                                        </p:tav>
                                      </p:tavLst>
                                    </p:anim>
                                    <p:anim calcmode="lin" valueType="num">
                                      <p:cBhvr additive="base">
                                        <p:cTn id="159" dur="500" fill="hold"/>
                                        <p:tgtEl>
                                          <p:spTgt spid="123"/>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124"/>
                                        </p:tgtEl>
                                        <p:attrNameLst>
                                          <p:attrName>style.visibility</p:attrName>
                                        </p:attrNameLst>
                                      </p:cBhvr>
                                      <p:to>
                                        <p:strVal val="visible"/>
                                      </p:to>
                                    </p:set>
                                    <p:anim calcmode="lin" valueType="num">
                                      <p:cBhvr additive="base">
                                        <p:cTn id="162" dur="500" fill="hold"/>
                                        <p:tgtEl>
                                          <p:spTgt spid="124"/>
                                        </p:tgtEl>
                                        <p:attrNameLst>
                                          <p:attrName>ppt_x</p:attrName>
                                        </p:attrNameLst>
                                      </p:cBhvr>
                                      <p:tavLst>
                                        <p:tav tm="0">
                                          <p:val>
                                            <p:strVal val="#ppt_x"/>
                                          </p:val>
                                        </p:tav>
                                        <p:tav tm="100000">
                                          <p:val>
                                            <p:strVal val="#ppt_x"/>
                                          </p:val>
                                        </p:tav>
                                      </p:tavLst>
                                    </p:anim>
                                    <p:anim calcmode="lin" valueType="num">
                                      <p:cBhvr additive="base">
                                        <p:cTn id="163" dur="500" fill="hold"/>
                                        <p:tgtEl>
                                          <p:spTgt spid="124"/>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additive="base">
                                        <p:cTn id="166" dur="500" fill="hold"/>
                                        <p:tgtEl>
                                          <p:spTgt spid="125"/>
                                        </p:tgtEl>
                                        <p:attrNameLst>
                                          <p:attrName>ppt_x</p:attrName>
                                        </p:attrNameLst>
                                      </p:cBhvr>
                                      <p:tavLst>
                                        <p:tav tm="0">
                                          <p:val>
                                            <p:strVal val="#ppt_x"/>
                                          </p:val>
                                        </p:tav>
                                        <p:tav tm="100000">
                                          <p:val>
                                            <p:strVal val="#ppt_x"/>
                                          </p:val>
                                        </p:tav>
                                      </p:tavLst>
                                    </p:anim>
                                    <p:anim calcmode="lin" valueType="num">
                                      <p:cBhvr additive="base">
                                        <p:cTn id="167" dur="500" fill="hold"/>
                                        <p:tgtEl>
                                          <p:spTgt spid="125"/>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26"/>
                                        </p:tgtEl>
                                        <p:attrNameLst>
                                          <p:attrName>style.visibility</p:attrName>
                                        </p:attrNameLst>
                                      </p:cBhvr>
                                      <p:to>
                                        <p:strVal val="visible"/>
                                      </p:to>
                                    </p:set>
                                    <p:anim calcmode="lin" valueType="num">
                                      <p:cBhvr additive="base">
                                        <p:cTn id="170" dur="500" fill="hold"/>
                                        <p:tgtEl>
                                          <p:spTgt spid="126"/>
                                        </p:tgtEl>
                                        <p:attrNameLst>
                                          <p:attrName>ppt_x</p:attrName>
                                        </p:attrNameLst>
                                      </p:cBhvr>
                                      <p:tavLst>
                                        <p:tav tm="0">
                                          <p:val>
                                            <p:strVal val="#ppt_x"/>
                                          </p:val>
                                        </p:tav>
                                        <p:tav tm="100000">
                                          <p:val>
                                            <p:strVal val="#ppt_x"/>
                                          </p:val>
                                        </p:tav>
                                      </p:tavLst>
                                    </p:anim>
                                    <p:anim calcmode="lin" valueType="num">
                                      <p:cBhvr additive="base">
                                        <p:cTn id="171" dur="500" fill="hold"/>
                                        <p:tgtEl>
                                          <p:spTgt spid="126"/>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127"/>
                                        </p:tgtEl>
                                        <p:attrNameLst>
                                          <p:attrName>style.visibility</p:attrName>
                                        </p:attrNameLst>
                                      </p:cBhvr>
                                      <p:to>
                                        <p:strVal val="visible"/>
                                      </p:to>
                                    </p:set>
                                    <p:anim calcmode="lin" valueType="num">
                                      <p:cBhvr additive="base">
                                        <p:cTn id="174" dur="500" fill="hold"/>
                                        <p:tgtEl>
                                          <p:spTgt spid="127"/>
                                        </p:tgtEl>
                                        <p:attrNameLst>
                                          <p:attrName>ppt_x</p:attrName>
                                        </p:attrNameLst>
                                      </p:cBhvr>
                                      <p:tavLst>
                                        <p:tav tm="0">
                                          <p:val>
                                            <p:strVal val="#ppt_x"/>
                                          </p:val>
                                        </p:tav>
                                        <p:tav tm="100000">
                                          <p:val>
                                            <p:strVal val="#ppt_x"/>
                                          </p:val>
                                        </p:tav>
                                      </p:tavLst>
                                    </p:anim>
                                    <p:anim calcmode="lin" valueType="num">
                                      <p:cBhvr additive="base">
                                        <p:cTn id="175" dur="500" fill="hold"/>
                                        <p:tgtEl>
                                          <p:spTgt spid="127"/>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128"/>
                                        </p:tgtEl>
                                        <p:attrNameLst>
                                          <p:attrName>style.visibility</p:attrName>
                                        </p:attrNameLst>
                                      </p:cBhvr>
                                      <p:to>
                                        <p:strVal val="visible"/>
                                      </p:to>
                                    </p:set>
                                    <p:anim calcmode="lin" valueType="num">
                                      <p:cBhvr additive="base">
                                        <p:cTn id="178" dur="500" fill="hold"/>
                                        <p:tgtEl>
                                          <p:spTgt spid="128"/>
                                        </p:tgtEl>
                                        <p:attrNameLst>
                                          <p:attrName>ppt_x</p:attrName>
                                        </p:attrNameLst>
                                      </p:cBhvr>
                                      <p:tavLst>
                                        <p:tav tm="0">
                                          <p:val>
                                            <p:strVal val="0-#ppt_w/2"/>
                                          </p:val>
                                        </p:tav>
                                        <p:tav tm="100000">
                                          <p:val>
                                            <p:strVal val="#ppt_x"/>
                                          </p:val>
                                        </p:tav>
                                      </p:tavLst>
                                    </p:anim>
                                    <p:anim calcmode="lin" valueType="num">
                                      <p:cBhvr additive="base">
                                        <p:cTn id="179" dur="500" fill="hold"/>
                                        <p:tgtEl>
                                          <p:spTgt spid="128"/>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129"/>
                                        </p:tgtEl>
                                        <p:attrNameLst>
                                          <p:attrName>style.visibility</p:attrName>
                                        </p:attrNameLst>
                                      </p:cBhvr>
                                      <p:to>
                                        <p:strVal val="visible"/>
                                      </p:to>
                                    </p:set>
                                    <p:anim calcmode="lin" valueType="num">
                                      <p:cBhvr additive="base">
                                        <p:cTn id="182" dur="500" fill="hold"/>
                                        <p:tgtEl>
                                          <p:spTgt spid="129"/>
                                        </p:tgtEl>
                                        <p:attrNameLst>
                                          <p:attrName>ppt_x</p:attrName>
                                        </p:attrNameLst>
                                      </p:cBhvr>
                                      <p:tavLst>
                                        <p:tav tm="0">
                                          <p:val>
                                            <p:strVal val="#ppt_x"/>
                                          </p:val>
                                        </p:tav>
                                        <p:tav tm="100000">
                                          <p:val>
                                            <p:strVal val="#ppt_x"/>
                                          </p:val>
                                        </p:tav>
                                      </p:tavLst>
                                    </p:anim>
                                    <p:anim calcmode="lin" valueType="num">
                                      <p:cBhvr additive="base">
                                        <p:cTn id="183" dur="500" fill="hold"/>
                                        <p:tgtEl>
                                          <p:spTgt spid="129"/>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130"/>
                                        </p:tgtEl>
                                        <p:attrNameLst>
                                          <p:attrName>style.visibility</p:attrName>
                                        </p:attrNameLst>
                                      </p:cBhvr>
                                      <p:to>
                                        <p:strVal val="visible"/>
                                      </p:to>
                                    </p:set>
                                    <p:anim calcmode="lin" valueType="num">
                                      <p:cBhvr additive="base">
                                        <p:cTn id="186" dur="500" fill="hold"/>
                                        <p:tgtEl>
                                          <p:spTgt spid="130"/>
                                        </p:tgtEl>
                                        <p:attrNameLst>
                                          <p:attrName>ppt_x</p:attrName>
                                        </p:attrNameLst>
                                      </p:cBhvr>
                                      <p:tavLst>
                                        <p:tav tm="0">
                                          <p:val>
                                            <p:strVal val="#ppt_x"/>
                                          </p:val>
                                        </p:tav>
                                        <p:tav tm="100000">
                                          <p:val>
                                            <p:strVal val="#ppt_x"/>
                                          </p:val>
                                        </p:tav>
                                      </p:tavLst>
                                    </p:anim>
                                    <p:anim calcmode="lin" valueType="num">
                                      <p:cBhvr additive="base">
                                        <p:cTn id="187" dur="500" fill="hold"/>
                                        <p:tgtEl>
                                          <p:spTgt spid="130"/>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131"/>
                                        </p:tgtEl>
                                        <p:attrNameLst>
                                          <p:attrName>style.visibility</p:attrName>
                                        </p:attrNameLst>
                                      </p:cBhvr>
                                      <p:to>
                                        <p:strVal val="visible"/>
                                      </p:to>
                                    </p:set>
                                    <p:anim calcmode="lin" valueType="num">
                                      <p:cBhvr additive="base">
                                        <p:cTn id="190" dur="500" fill="hold"/>
                                        <p:tgtEl>
                                          <p:spTgt spid="131"/>
                                        </p:tgtEl>
                                        <p:attrNameLst>
                                          <p:attrName>ppt_x</p:attrName>
                                        </p:attrNameLst>
                                      </p:cBhvr>
                                      <p:tavLst>
                                        <p:tav tm="0">
                                          <p:val>
                                            <p:strVal val="#ppt_x"/>
                                          </p:val>
                                        </p:tav>
                                        <p:tav tm="100000">
                                          <p:val>
                                            <p:strVal val="#ppt_x"/>
                                          </p:val>
                                        </p:tav>
                                      </p:tavLst>
                                    </p:anim>
                                    <p:anim calcmode="lin" valueType="num">
                                      <p:cBhvr additive="base">
                                        <p:cTn id="191" dur="500" fill="hold"/>
                                        <p:tgtEl>
                                          <p:spTgt spid="131"/>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132"/>
                                        </p:tgtEl>
                                        <p:attrNameLst>
                                          <p:attrName>style.visibility</p:attrName>
                                        </p:attrNameLst>
                                      </p:cBhvr>
                                      <p:to>
                                        <p:strVal val="visible"/>
                                      </p:to>
                                    </p:set>
                                    <p:anim calcmode="lin" valueType="num">
                                      <p:cBhvr additive="base">
                                        <p:cTn id="194" dur="500" fill="hold"/>
                                        <p:tgtEl>
                                          <p:spTgt spid="132"/>
                                        </p:tgtEl>
                                        <p:attrNameLst>
                                          <p:attrName>ppt_x</p:attrName>
                                        </p:attrNameLst>
                                      </p:cBhvr>
                                      <p:tavLst>
                                        <p:tav tm="0">
                                          <p:val>
                                            <p:strVal val="#ppt_x"/>
                                          </p:val>
                                        </p:tav>
                                        <p:tav tm="100000">
                                          <p:val>
                                            <p:strVal val="#ppt_x"/>
                                          </p:val>
                                        </p:tav>
                                      </p:tavLst>
                                    </p:anim>
                                    <p:anim calcmode="lin" valueType="num">
                                      <p:cBhvr additive="base">
                                        <p:cTn id="195" dur="500" fill="hold"/>
                                        <p:tgtEl>
                                          <p:spTgt spid="132"/>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33"/>
                                        </p:tgtEl>
                                        <p:attrNameLst>
                                          <p:attrName>style.visibility</p:attrName>
                                        </p:attrNameLst>
                                      </p:cBhvr>
                                      <p:to>
                                        <p:strVal val="visible"/>
                                      </p:to>
                                    </p:set>
                                    <p:anim calcmode="lin" valueType="num">
                                      <p:cBhvr additive="base">
                                        <p:cTn id="198" dur="500" fill="hold"/>
                                        <p:tgtEl>
                                          <p:spTgt spid="133"/>
                                        </p:tgtEl>
                                        <p:attrNameLst>
                                          <p:attrName>ppt_x</p:attrName>
                                        </p:attrNameLst>
                                      </p:cBhvr>
                                      <p:tavLst>
                                        <p:tav tm="0">
                                          <p:val>
                                            <p:strVal val="#ppt_x"/>
                                          </p:val>
                                        </p:tav>
                                        <p:tav tm="100000">
                                          <p:val>
                                            <p:strVal val="#ppt_x"/>
                                          </p:val>
                                        </p:tav>
                                      </p:tavLst>
                                    </p:anim>
                                    <p:anim calcmode="lin" valueType="num">
                                      <p:cBhvr additive="base">
                                        <p:cTn id="199" dur="500" fill="hold"/>
                                        <p:tgtEl>
                                          <p:spTgt spid="133"/>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34"/>
                                        </p:tgtEl>
                                        <p:attrNameLst>
                                          <p:attrName>style.visibility</p:attrName>
                                        </p:attrNameLst>
                                      </p:cBhvr>
                                      <p:to>
                                        <p:strVal val="visible"/>
                                      </p:to>
                                    </p:set>
                                    <p:anim calcmode="lin" valueType="num">
                                      <p:cBhvr additive="base">
                                        <p:cTn id="202" dur="500" fill="hold"/>
                                        <p:tgtEl>
                                          <p:spTgt spid="134"/>
                                        </p:tgtEl>
                                        <p:attrNameLst>
                                          <p:attrName>ppt_x</p:attrName>
                                        </p:attrNameLst>
                                      </p:cBhvr>
                                      <p:tavLst>
                                        <p:tav tm="0">
                                          <p:val>
                                            <p:strVal val="#ppt_x"/>
                                          </p:val>
                                        </p:tav>
                                        <p:tav tm="100000">
                                          <p:val>
                                            <p:strVal val="#ppt_x"/>
                                          </p:val>
                                        </p:tav>
                                      </p:tavLst>
                                    </p:anim>
                                    <p:anim calcmode="lin" valueType="num">
                                      <p:cBhvr additive="base">
                                        <p:cTn id="203" dur="500" fill="hold"/>
                                        <p:tgtEl>
                                          <p:spTgt spid="134"/>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35"/>
                                        </p:tgtEl>
                                        <p:attrNameLst>
                                          <p:attrName>style.visibility</p:attrName>
                                        </p:attrNameLst>
                                      </p:cBhvr>
                                      <p:to>
                                        <p:strVal val="visible"/>
                                      </p:to>
                                    </p:set>
                                    <p:anim calcmode="lin" valueType="num">
                                      <p:cBhvr additive="base">
                                        <p:cTn id="206" dur="500" fill="hold"/>
                                        <p:tgtEl>
                                          <p:spTgt spid="135"/>
                                        </p:tgtEl>
                                        <p:attrNameLst>
                                          <p:attrName>ppt_x</p:attrName>
                                        </p:attrNameLst>
                                      </p:cBhvr>
                                      <p:tavLst>
                                        <p:tav tm="0">
                                          <p:val>
                                            <p:strVal val="#ppt_x"/>
                                          </p:val>
                                        </p:tav>
                                        <p:tav tm="100000">
                                          <p:val>
                                            <p:strVal val="#ppt_x"/>
                                          </p:val>
                                        </p:tav>
                                      </p:tavLst>
                                    </p:anim>
                                    <p:anim calcmode="lin" valueType="num">
                                      <p:cBhvr additive="base">
                                        <p:cTn id="207" dur="500" fill="hold"/>
                                        <p:tgtEl>
                                          <p:spTgt spid="135"/>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36"/>
                                        </p:tgtEl>
                                        <p:attrNameLst>
                                          <p:attrName>style.visibility</p:attrName>
                                        </p:attrNameLst>
                                      </p:cBhvr>
                                      <p:to>
                                        <p:strVal val="visible"/>
                                      </p:to>
                                    </p:set>
                                    <p:anim calcmode="lin" valueType="num">
                                      <p:cBhvr additive="base">
                                        <p:cTn id="210" dur="500" fill="hold"/>
                                        <p:tgtEl>
                                          <p:spTgt spid="136"/>
                                        </p:tgtEl>
                                        <p:attrNameLst>
                                          <p:attrName>ppt_x</p:attrName>
                                        </p:attrNameLst>
                                      </p:cBhvr>
                                      <p:tavLst>
                                        <p:tav tm="0">
                                          <p:val>
                                            <p:strVal val="#ppt_x"/>
                                          </p:val>
                                        </p:tav>
                                        <p:tav tm="100000">
                                          <p:val>
                                            <p:strVal val="#ppt_x"/>
                                          </p:val>
                                        </p:tav>
                                      </p:tavLst>
                                    </p:anim>
                                    <p:anim calcmode="lin" valueType="num">
                                      <p:cBhvr additive="base">
                                        <p:cTn id="211" dur="500" fill="hold"/>
                                        <p:tgtEl>
                                          <p:spTgt spid="136"/>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37"/>
                                        </p:tgtEl>
                                        <p:attrNameLst>
                                          <p:attrName>style.visibility</p:attrName>
                                        </p:attrNameLst>
                                      </p:cBhvr>
                                      <p:to>
                                        <p:strVal val="visible"/>
                                      </p:to>
                                    </p:set>
                                    <p:anim calcmode="lin" valueType="num">
                                      <p:cBhvr additive="base">
                                        <p:cTn id="214" dur="500" fill="hold"/>
                                        <p:tgtEl>
                                          <p:spTgt spid="137"/>
                                        </p:tgtEl>
                                        <p:attrNameLst>
                                          <p:attrName>ppt_x</p:attrName>
                                        </p:attrNameLst>
                                      </p:cBhvr>
                                      <p:tavLst>
                                        <p:tav tm="0">
                                          <p:val>
                                            <p:strVal val="#ppt_x"/>
                                          </p:val>
                                        </p:tav>
                                        <p:tav tm="100000">
                                          <p:val>
                                            <p:strVal val="#ppt_x"/>
                                          </p:val>
                                        </p:tav>
                                      </p:tavLst>
                                    </p:anim>
                                    <p:anim calcmode="lin" valueType="num">
                                      <p:cBhvr additive="base">
                                        <p:cTn id="215" dur="500" fill="hold"/>
                                        <p:tgtEl>
                                          <p:spTgt spid="137"/>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38"/>
                                        </p:tgtEl>
                                        <p:attrNameLst>
                                          <p:attrName>style.visibility</p:attrName>
                                        </p:attrNameLst>
                                      </p:cBhvr>
                                      <p:to>
                                        <p:strVal val="visible"/>
                                      </p:to>
                                    </p:set>
                                    <p:anim calcmode="lin" valueType="num">
                                      <p:cBhvr additive="base">
                                        <p:cTn id="218" dur="500" fill="hold"/>
                                        <p:tgtEl>
                                          <p:spTgt spid="138"/>
                                        </p:tgtEl>
                                        <p:attrNameLst>
                                          <p:attrName>ppt_x</p:attrName>
                                        </p:attrNameLst>
                                      </p:cBhvr>
                                      <p:tavLst>
                                        <p:tav tm="0">
                                          <p:val>
                                            <p:strVal val="#ppt_x"/>
                                          </p:val>
                                        </p:tav>
                                        <p:tav tm="100000">
                                          <p:val>
                                            <p:strVal val="#ppt_x"/>
                                          </p:val>
                                        </p:tav>
                                      </p:tavLst>
                                    </p:anim>
                                    <p:anim calcmode="lin" valueType="num">
                                      <p:cBhvr additive="base">
                                        <p:cTn id="219" dur="500" fill="hold"/>
                                        <p:tgtEl>
                                          <p:spTgt spid="138"/>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39"/>
                                        </p:tgtEl>
                                        <p:attrNameLst>
                                          <p:attrName>style.visibility</p:attrName>
                                        </p:attrNameLst>
                                      </p:cBhvr>
                                      <p:to>
                                        <p:strVal val="visible"/>
                                      </p:to>
                                    </p:set>
                                    <p:anim calcmode="lin" valueType="num">
                                      <p:cBhvr additive="base">
                                        <p:cTn id="222" dur="500" fill="hold"/>
                                        <p:tgtEl>
                                          <p:spTgt spid="139"/>
                                        </p:tgtEl>
                                        <p:attrNameLst>
                                          <p:attrName>ppt_x</p:attrName>
                                        </p:attrNameLst>
                                      </p:cBhvr>
                                      <p:tavLst>
                                        <p:tav tm="0">
                                          <p:val>
                                            <p:strVal val="#ppt_x"/>
                                          </p:val>
                                        </p:tav>
                                        <p:tav tm="100000">
                                          <p:val>
                                            <p:strVal val="#ppt_x"/>
                                          </p:val>
                                        </p:tav>
                                      </p:tavLst>
                                    </p:anim>
                                    <p:anim calcmode="lin" valueType="num">
                                      <p:cBhvr additive="base">
                                        <p:cTn id="223" dur="500" fill="hold"/>
                                        <p:tgtEl>
                                          <p:spTgt spid="139"/>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40"/>
                                        </p:tgtEl>
                                        <p:attrNameLst>
                                          <p:attrName>style.visibility</p:attrName>
                                        </p:attrNameLst>
                                      </p:cBhvr>
                                      <p:to>
                                        <p:strVal val="visible"/>
                                      </p:to>
                                    </p:set>
                                    <p:anim calcmode="lin" valueType="num">
                                      <p:cBhvr additive="base">
                                        <p:cTn id="226" dur="500" fill="hold"/>
                                        <p:tgtEl>
                                          <p:spTgt spid="140"/>
                                        </p:tgtEl>
                                        <p:attrNameLst>
                                          <p:attrName>ppt_x</p:attrName>
                                        </p:attrNameLst>
                                      </p:cBhvr>
                                      <p:tavLst>
                                        <p:tav tm="0">
                                          <p:val>
                                            <p:strVal val="#ppt_x"/>
                                          </p:val>
                                        </p:tav>
                                        <p:tav tm="100000">
                                          <p:val>
                                            <p:strVal val="#ppt_x"/>
                                          </p:val>
                                        </p:tav>
                                      </p:tavLst>
                                    </p:anim>
                                    <p:anim calcmode="lin" valueType="num">
                                      <p:cBhvr additive="base">
                                        <p:cTn id="227" dur="500" fill="hold"/>
                                        <p:tgtEl>
                                          <p:spTgt spid="140"/>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41"/>
                                        </p:tgtEl>
                                        <p:attrNameLst>
                                          <p:attrName>style.visibility</p:attrName>
                                        </p:attrNameLst>
                                      </p:cBhvr>
                                      <p:to>
                                        <p:strVal val="visible"/>
                                      </p:to>
                                    </p:set>
                                    <p:anim calcmode="lin" valueType="num">
                                      <p:cBhvr additive="base">
                                        <p:cTn id="230" dur="500" fill="hold"/>
                                        <p:tgtEl>
                                          <p:spTgt spid="141"/>
                                        </p:tgtEl>
                                        <p:attrNameLst>
                                          <p:attrName>ppt_x</p:attrName>
                                        </p:attrNameLst>
                                      </p:cBhvr>
                                      <p:tavLst>
                                        <p:tav tm="0">
                                          <p:val>
                                            <p:strVal val="#ppt_x"/>
                                          </p:val>
                                        </p:tav>
                                        <p:tav tm="100000">
                                          <p:val>
                                            <p:strVal val="#ppt_x"/>
                                          </p:val>
                                        </p:tav>
                                      </p:tavLst>
                                    </p:anim>
                                    <p:anim calcmode="lin" valueType="num">
                                      <p:cBhvr additive="base">
                                        <p:cTn id="231" dur="500" fill="hold"/>
                                        <p:tgtEl>
                                          <p:spTgt spid="141"/>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42"/>
                                        </p:tgtEl>
                                        <p:attrNameLst>
                                          <p:attrName>style.visibility</p:attrName>
                                        </p:attrNameLst>
                                      </p:cBhvr>
                                      <p:to>
                                        <p:strVal val="visible"/>
                                      </p:to>
                                    </p:set>
                                    <p:anim calcmode="lin" valueType="num">
                                      <p:cBhvr additive="base">
                                        <p:cTn id="234" dur="500" fill="hold"/>
                                        <p:tgtEl>
                                          <p:spTgt spid="142"/>
                                        </p:tgtEl>
                                        <p:attrNameLst>
                                          <p:attrName>ppt_x</p:attrName>
                                        </p:attrNameLst>
                                      </p:cBhvr>
                                      <p:tavLst>
                                        <p:tav tm="0">
                                          <p:val>
                                            <p:strVal val="#ppt_x"/>
                                          </p:val>
                                        </p:tav>
                                        <p:tav tm="100000">
                                          <p:val>
                                            <p:strVal val="#ppt_x"/>
                                          </p:val>
                                        </p:tav>
                                      </p:tavLst>
                                    </p:anim>
                                    <p:anim calcmode="lin" valueType="num">
                                      <p:cBhvr additive="base">
                                        <p:cTn id="235" dur="500" fill="hold"/>
                                        <p:tgtEl>
                                          <p:spTgt spid="142"/>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43"/>
                                        </p:tgtEl>
                                        <p:attrNameLst>
                                          <p:attrName>style.visibility</p:attrName>
                                        </p:attrNameLst>
                                      </p:cBhvr>
                                      <p:to>
                                        <p:strVal val="visible"/>
                                      </p:to>
                                    </p:set>
                                    <p:anim calcmode="lin" valueType="num">
                                      <p:cBhvr additive="base">
                                        <p:cTn id="238" dur="500" fill="hold"/>
                                        <p:tgtEl>
                                          <p:spTgt spid="143"/>
                                        </p:tgtEl>
                                        <p:attrNameLst>
                                          <p:attrName>ppt_x</p:attrName>
                                        </p:attrNameLst>
                                      </p:cBhvr>
                                      <p:tavLst>
                                        <p:tav tm="0">
                                          <p:val>
                                            <p:strVal val="#ppt_x"/>
                                          </p:val>
                                        </p:tav>
                                        <p:tav tm="100000">
                                          <p:val>
                                            <p:strVal val="#ppt_x"/>
                                          </p:val>
                                        </p:tav>
                                      </p:tavLst>
                                    </p:anim>
                                    <p:anim calcmode="lin" valueType="num">
                                      <p:cBhvr additive="base">
                                        <p:cTn id="239" dur="500" fill="hold"/>
                                        <p:tgtEl>
                                          <p:spTgt spid="143"/>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44"/>
                                        </p:tgtEl>
                                        <p:attrNameLst>
                                          <p:attrName>style.visibility</p:attrName>
                                        </p:attrNameLst>
                                      </p:cBhvr>
                                      <p:to>
                                        <p:strVal val="visible"/>
                                      </p:to>
                                    </p:set>
                                    <p:anim calcmode="lin" valueType="num">
                                      <p:cBhvr additive="base">
                                        <p:cTn id="242" dur="500" fill="hold"/>
                                        <p:tgtEl>
                                          <p:spTgt spid="144"/>
                                        </p:tgtEl>
                                        <p:attrNameLst>
                                          <p:attrName>ppt_x</p:attrName>
                                        </p:attrNameLst>
                                      </p:cBhvr>
                                      <p:tavLst>
                                        <p:tav tm="0">
                                          <p:val>
                                            <p:strVal val="#ppt_x"/>
                                          </p:val>
                                        </p:tav>
                                        <p:tav tm="100000">
                                          <p:val>
                                            <p:strVal val="#ppt_x"/>
                                          </p:val>
                                        </p:tav>
                                      </p:tavLst>
                                    </p:anim>
                                    <p:anim calcmode="lin" valueType="num">
                                      <p:cBhvr additive="base">
                                        <p:cTn id="243" dur="500" fill="hold"/>
                                        <p:tgtEl>
                                          <p:spTgt spid="144"/>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45"/>
                                        </p:tgtEl>
                                        <p:attrNameLst>
                                          <p:attrName>style.visibility</p:attrName>
                                        </p:attrNameLst>
                                      </p:cBhvr>
                                      <p:to>
                                        <p:strVal val="visible"/>
                                      </p:to>
                                    </p:set>
                                    <p:anim calcmode="lin" valueType="num">
                                      <p:cBhvr additive="base">
                                        <p:cTn id="246" dur="500" fill="hold"/>
                                        <p:tgtEl>
                                          <p:spTgt spid="145"/>
                                        </p:tgtEl>
                                        <p:attrNameLst>
                                          <p:attrName>ppt_x</p:attrName>
                                        </p:attrNameLst>
                                      </p:cBhvr>
                                      <p:tavLst>
                                        <p:tav tm="0">
                                          <p:val>
                                            <p:strVal val="#ppt_x"/>
                                          </p:val>
                                        </p:tav>
                                        <p:tav tm="100000">
                                          <p:val>
                                            <p:strVal val="#ppt_x"/>
                                          </p:val>
                                        </p:tav>
                                      </p:tavLst>
                                    </p:anim>
                                    <p:anim calcmode="lin" valueType="num">
                                      <p:cBhvr additive="base">
                                        <p:cTn id="247" dur="500" fill="hold"/>
                                        <p:tgtEl>
                                          <p:spTgt spid="145"/>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46"/>
                                        </p:tgtEl>
                                        <p:attrNameLst>
                                          <p:attrName>style.visibility</p:attrName>
                                        </p:attrNameLst>
                                      </p:cBhvr>
                                      <p:to>
                                        <p:strVal val="visible"/>
                                      </p:to>
                                    </p:set>
                                    <p:anim calcmode="lin" valueType="num">
                                      <p:cBhvr additive="base">
                                        <p:cTn id="250" dur="500" fill="hold"/>
                                        <p:tgtEl>
                                          <p:spTgt spid="146"/>
                                        </p:tgtEl>
                                        <p:attrNameLst>
                                          <p:attrName>ppt_x</p:attrName>
                                        </p:attrNameLst>
                                      </p:cBhvr>
                                      <p:tavLst>
                                        <p:tav tm="0">
                                          <p:val>
                                            <p:strVal val="1+#ppt_w/2"/>
                                          </p:val>
                                        </p:tav>
                                        <p:tav tm="100000">
                                          <p:val>
                                            <p:strVal val="#ppt_x"/>
                                          </p:val>
                                        </p:tav>
                                      </p:tavLst>
                                    </p:anim>
                                    <p:anim calcmode="lin" valueType="num">
                                      <p:cBhvr additive="base">
                                        <p:cTn id="251" dur="500" fill="hold"/>
                                        <p:tgtEl>
                                          <p:spTgt spid="146"/>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47"/>
                                        </p:tgtEl>
                                        <p:attrNameLst>
                                          <p:attrName>style.visibility</p:attrName>
                                        </p:attrNameLst>
                                      </p:cBhvr>
                                      <p:to>
                                        <p:strVal val="visible"/>
                                      </p:to>
                                    </p:set>
                                    <p:anim calcmode="lin" valueType="num">
                                      <p:cBhvr additive="base">
                                        <p:cTn id="254" dur="500" fill="hold"/>
                                        <p:tgtEl>
                                          <p:spTgt spid="147"/>
                                        </p:tgtEl>
                                        <p:attrNameLst>
                                          <p:attrName>ppt_x</p:attrName>
                                        </p:attrNameLst>
                                      </p:cBhvr>
                                      <p:tavLst>
                                        <p:tav tm="0">
                                          <p:val>
                                            <p:strVal val="1+#ppt_w/2"/>
                                          </p:val>
                                        </p:tav>
                                        <p:tav tm="100000">
                                          <p:val>
                                            <p:strVal val="#ppt_x"/>
                                          </p:val>
                                        </p:tav>
                                      </p:tavLst>
                                    </p:anim>
                                    <p:anim calcmode="lin" valueType="num">
                                      <p:cBhvr additive="base">
                                        <p:cTn id="255" dur="500" fill="hold"/>
                                        <p:tgtEl>
                                          <p:spTgt spid="147"/>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48"/>
                                        </p:tgtEl>
                                        <p:attrNameLst>
                                          <p:attrName>style.visibility</p:attrName>
                                        </p:attrNameLst>
                                      </p:cBhvr>
                                      <p:to>
                                        <p:strVal val="visible"/>
                                      </p:to>
                                    </p:set>
                                    <p:anim calcmode="lin" valueType="num">
                                      <p:cBhvr additive="base">
                                        <p:cTn id="258" dur="500" fill="hold"/>
                                        <p:tgtEl>
                                          <p:spTgt spid="148"/>
                                        </p:tgtEl>
                                        <p:attrNameLst>
                                          <p:attrName>ppt_x</p:attrName>
                                        </p:attrNameLst>
                                      </p:cBhvr>
                                      <p:tavLst>
                                        <p:tav tm="0">
                                          <p:val>
                                            <p:strVal val="0-#ppt_w/2"/>
                                          </p:val>
                                        </p:tav>
                                        <p:tav tm="100000">
                                          <p:val>
                                            <p:strVal val="#ppt_x"/>
                                          </p:val>
                                        </p:tav>
                                      </p:tavLst>
                                    </p:anim>
                                    <p:anim calcmode="lin" valueType="num">
                                      <p:cBhvr additive="base">
                                        <p:cTn id="259" dur="500" fill="hold"/>
                                        <p:tgtEl>
                                          <p:spTgt spid="148"/>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49"/>
                                        </p:tgtEl>
                                        <p:attrNameLst>
                                          <p:attrName>style.visibility</p:attrName>
                                        </p:attrNameLst>
                                      </p:cBhvr>
                                      <p:to>
                                        <p:strVal val="visible"/>
                                      </p:to>
                                    </p:set>
                                    <p:anim calcmode="lin" valueType="num">
                                      <p:cBhvr additive="base">
                                        <p:cTn id="262" dur="500" fill="hold"/>
                                        <p:tgtEl>
                                          <p:spTgt spid="149"/>
                                        </p:tgtEl>
                                        <p:attrNameLst>
                                          <p:attrName>ppt_x</p:attrName>
                                        </p:attrNameLst>
                                      </p:cBhvr>
                                      <p:tavLst>
                                        <p:tav tm="0">
                                          <p:val>
                                            <p:strVal val="#ppt_x"/>
                                          </p:val>
                                        </p:tav>
                                        <p:tav tm="100000">
                                          <p:val>
                                            <p:strVal val="#ppt_x"/>
                                          </p:val>
                                        </p:tav>
                                      </p:tavLst>
                                    </p:anim>
                                    <p:anim calcmode="lin" valueType="num">
                                      <p:cBhvr additive="base">
                                        <p:cTn id="263" dur="500" fill="hold"/>
                                        <p:tgtEl>
                                          <p:spTgt spid="149"/>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50"/>
                                        </p:tgtEl>
                                        <p:attrNameLst>
                                          <p:attrName>style.visibility</p:attrName>
                                        </p:attrNameLst>
                                      </p:cBhvr>
                                      <p:to>
                                        <p:strVal val="visible"/>
                                      </p:to>
                                    </p:set>
                                    <p:anim calcmode="lin" valueType="num">
                                      <p:cBhvr additive="base">
                                        <p:cTn id="266" dur="500" fill="hold"/>
                                        <p:tgtEl>
                                          <p:spTgt spid="150"/>
                                        </p:tgtEl>
                                        <p:attrNameLst>
                                          <p:attrName>ppt_x</p:attrName>
                                        </p:attrNameLst>
                                      </p:cBhvr>
                                      <p:tavLst>
                                        <p:tav tm="0">
                                          <p:val>
                                            <p:strVal val="#ppt_x"/>
                                          </p:val>
                                        </p:tav>
                                        <p:tav tm="100000">
                                          <p:val>
                                            <p:strVal val="#ppt_x"/>
                                          </p:val>
                                        </p:tav>
                                      </p:tavLst>
                                    </p:anim>
                                    <p:anim calcmode="lin" valueType="num">
                                      <p:cBhvr additive="base">
                                        <p:cTn id="267" dur="500" fill="hold"/>
                                        <p:tgtEl>
                                          <p:spTgt spid="150"/>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51"/>
                                        </p:tgtEl>
                                        <p:attrNameLst>
                                          <p:attrName>style.visibility</p:attrName>
                                        </p:attrNameLst>
                                      </p:cBhvr>
                                      <p:to>
                                        <p:strVal val="visible"/>
                                      </p:to>
                                    </p:set>
                                    <p:anim calcmode="lin" valueType="num">
                                      <p:cBhvr additive="base">
                                        <p:cTn id="270" dur="500" fill="hold"/>
                                        <p:tgtEl>
                                          <p:spTgt spid="151"/>
                                        </p:tgtEl>
                                        <p:attrNameLst>
                                          <p:attrName>ppt_x</p:attrName>
                                        </p:attrNameLst>
                                      </p:cBhvr>
                                      <p:tavLst>
                                        <p:tav tm="0">
                                          <p:val>
                                            <p:strVal val="#ppt_x"/>
                                          </p:val>
                                        </p:tav>
                                        <p:tav tm="100000">
                                          <p:val>
                                            <p:strVal val="#ppt_x"/>
                                          </p:val>
                                        </p:tav>
                                      </p:tavLst>
                                    </p:anim>
                                    <p:anim calcmode="lin" valueType="num">
                                      <p:cBhvr additive="base">
                                        <p:cTn id="271" dur="500" fill="hold"/>
                                        <p:tgtEl>
                                          <p:spTgt spid="151"/>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52"/>
                                        </p:tgtEl>
                                        <p:attrNameLst>
                                          <p:attrName>style.visibility</p:attrName>
                                        </p:attrNameLst>
                                      </p:cBhvr>
                                      <p:to>
                                        <p:strVal val="visible"/>
                                      </p:to>
                                    </p:set>
                                    <p:anim calcmode="lin" valueType="num">
                                      <p:cBhvr additive="base">
                                        <p:cTn id="274" dur="500" fill="hold"/>
                                        <p:tgtEl>
                                          <p:spTgt spid="152"/>
                                        </p:tgtEl>
                                        <p:attrNameLst>
                                          <p:attrName>ppt_x</p:attrName>
                                        </p:attrNameLst>
                                      </p:cBhvr>
                                      <p:tavLst>
                                        <p:tav tm="0">
                                          <p:val>
                                            <p:strVal val="0-#ppt_w/2"/>
                                          </p:val>
                                        </p:tav>
                                        <p:tav tm="100000">
                                          <p:val>
                                            <p:strVal val="#ppt_x"/>
                                          </p:val>
                                        </p:tav>
                                      </p:tavLst>
                                    </p:anim>
                                    <p:anim calcmode="lin" valueType="num">
                                      <p:cBhvr additive="base">
                                        <p:cTn id="275" dur="500" fill="hold"/>
                                        <p:tgtEl>
                                          <p:spTgt spid="152"/>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53"/>
                                        </p:tgtEl>
                                        <p:attrNameLst>
                                          <p:attrName>style.visibility</p:attrName>
                                        </p:attrNameLst>
                                      </p:cBhvr>
                                      <p:to>
                                        <p:strVal val="visible"/>
                                      </p:to>
                                    </p:set>
                                    <p:anim calcmode="lin" valueType="num">
                                      <p:cBhvr additive="base">
                                        <p:cTn id="278" dur="500" fill="hold"/>
                                        <p:tgtEl>
                                          <p:spTgt spid="153"/>
                                        </p:tgtEl>
                                        <p:attrNameLst>
                                          <p:attrName>ppt_x</p:attrName>
                                        </p:attrNameLst>
                                      </p:cBhvr>
                                      <p:tavLst>
                                        <p:tav tm="0">
                                          <p:val>
                                            <p:strVal val="#ppt_x"/>
                                          </p:val>
                                        </p:tav>
                                        <p:tav tm="100000">
                                          <p:val>
                                            <p:strVal val="#ppt_x"/>
                                          </p:val>
                                        </p:tav>
                                      </p:tavLst>
                                    </p:anim>
                                    <p:anim calcmode="lin" valueType="num">
                                      <p:cBhvr additive="base">
                                        <p:cTn id="279" dur="500" fill="hold"/>
                                        <p:tgtEl>
                                          <p:spTgt spid="153"/>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54"/>
                                        </p:tgtEl>
                                        <p:attrNameLst>
                                          <p:attrName>style.visibility</p:attrName>
                                        </p:attrNameLst>
                                      </p:cBhvr>
                                      <p:to>
                                        <p:strVal val="visible"/>
                                      </p:to>
                                    </p:set>
                                    <p:anim calcmode="lin" valueType="num">
                                      <p:cBhvr additive="base">
                                        <p:cTn id="282" dur="500" fill="hold"/>
                                        <p:tgtEl>
                                          <p:spTgt spid="154"/>
                                        </p:tgtEl>
                                        <p:attrNameLst>
                                          <p:attrName>ppt_x</p:attrName>
                                        </p:attrNameLst>
                                      </p:cBhvr>
                                      <p:tavLst>
                                        <p:tav tm="0">
                                          <p:val>
                                            <p:strVal val="#ppt_x"/>
                                          </p:val>
                                        </p:tav>
                                        <p:tav tm="100000">
                                          <p:val>
                                            <p:strVal val="#ppt_x"/>
                                          </p:val>
                                        </p:tav>
                                      </p:tavLst>
                                    </p:anim>
                                    <p:anim calcmode="lin" valueType="num">
                                      <p:cBhvr additive="base">
                                        <p:cTn id="283" dur="500" fill="hold"/>
                                        <p:tgtEl>
                                          <p:spTgt spid="154"/>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55"/>
                                        </p:tgtEl>
                                        <p:attrNameLst>
                                          <p:attrName>style.visibility</p:attrName>
                                        </p:attrNameLst>
                                      </p:cBhvr>
                                      <p:to>
                                        <p:strVal val="visible"/>
                                      </p:to>
                                    </p:set>
                                    <p:anim calcmode="lin" valueType="num">
                                      <p:cBhvr additive="base">
                                        <p:cTn id="286" dur="500" fill="hold"/>
                                        <p:tgtEl>
                                          <p:spTgt spid="155"/>
                                        </p:tgtEl>
                                        <p:attrNameLst>
                                          <p:attrName>ppt_x</p:attrName>
                                        </p:attrNameLst>
                                      </p:cBhvr>
                                      <p:tavLst>
                                        <p:tav tm="0">
                                          <p:val>
                                            <p:strVal val="#ppt_x"/>
                                          </p:val>
                                        </p:tav>
                                        <p:tav tm="100000">
                                          <p:val>
                                            <p:strVal val="#ppt_x"/>
                                          </p:val>
                                        </p:tav>
                                      </p:tavLst>
                                    </p:anim>
                                    <p:anim calcmode="lin" valueType="num">
                                      <p:cBhvr additive="base">
                                        <p:cTn id="287" dur="500" fill="hold"/>
                                        <p:tgtEl>
                                          <p:spTgt spid="155"/>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56"/>
                                        </p:tgtEl>
                                        <p:attrNameLst>
                                          <p:attrName>style.visibility</p:attrName>
                                        </p:attrNameLst>
                                      </p:cBhvr>
                                      <p:to>
                                        <p:strVal val="visible"/>
                                      </p:to>
                                    </p:set>
                                    <p:anim calcmode="lin" valueType="num">
                                      <p:cBhvr additive="base">
                                        <p:cTn id="290" dur="500" fill="hold"/>
                                        <p:tgtEl>
                                          <p:spTgt spid="156"/>
                                        </p:tgtEl>
                                        <p:attrNameLst>
                                          <p:attrName>ppt_x</p:attrName>
                                        </p:attrNameLst>
                                      </p:cBhvr>
                                      <p:tavLst>
                                        <p:tav tm="0">
                                          <p:val>
                                            <p:strVal val="#ppt_x"/>
                                          </p:val>
                                        </p:tav>
                                        <p:tav tm="100000">
                                          <p:val>
                                            <p:strVal val="#ppt_x"/>
                                          </p:val>
                                        </p:tav>
                                      </p:tavLst>
                                    </p:anim>
                                    <p:anim calcmode="lin" valueType="num">
                                      <p:cBhvr additive="base">
                                        <p:cTn id="291" dur="500" fill="hold"/>
                                        <p:tgtEl>
                                          <p:spTgt spid="156"/>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57"/>
                                        </p:tgtEl>
                                        <p:attrNameLst>
                                          <p:attrName>style.visibility</p:attrName>
                                        </p:attrNameLst>
                                      </p:cBhvr>
                                      <p:to>
                                        <p:strVal val="visible"/>
                                      </p:to>
                                    </p:set>
                                    <p:anim calcmode="lin" valueType="num">
                                      <p:cBhvr additive="base">
                                        <p:cTn id="294" dur="500" fill="hold"/>
                                        <p:tgtEl>
                                          <p:spTgt spid="157"/>
                                        </p:tgtEl>
                                        <p:attrNameLst>
                                          <p:attrName>ppt_x</p:attrName>
                                        </p:attrNameLst>
                                      </p:cBhvr>
                                      <p:tavLst>
                                        <p:tav tm="0">
                                          <p:val>
                                            <p:strVal val="#ppt_x"/>
                                          </p:val>
                                        </p:tav>
                                        <p:tav tm="100000">
                                          <p:val>
                                            <p:strVal val="#ppt_x"/>
                                          </p:val>
                                        </p:tav>
                                      </p:tavLst>
                                    </p:anim>
                                    <p:anim calcmode="lin" valueType="num">
                                      <p:cBhvr additive="base">
                                        <p:cTn id="295" dur="500" fill="hold"/>
                                        <p:tgtEl>
                                          <p:spTgt spid="157"/>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58"/>
                                        </p:tgtEl>
                                        <p:attrNameLst>
                                          <p:attrName>style.visibility</p:attrName>
                                        </p:attrNameLst>
                                      </p:cBhvr>
                                      <p:to>
                                        <p:strVal val="visible"/>
                                      </p:to>
                                    </p:set>
                                    <p:anim calcmode="lin" valueType="num">
                                      <p:cBhvr additive="base">
                                        <p:cTn id="298" dur="500" fill="hold"/>
                                        <p:tgtEl>
                                          <p:spTgt spid="158"/>
                                        </p:tgtEl>
                                        <p:attrNameLst>
                                          <p:attrName>ppt_x</p:attrName>
                                        </p:attrNameLst>
                                      </p:cBhvr>
                                      <p:tavLst>
                                        <p:tav tm="0">
                                          <p:val>
                                            <p:strVal val="#ppt_x"/>
                                          </p:val>
                                        </p:tav>
                                        <p:tav tm="100000">
                                          <p:val>
                                            <p:strVal val="#ppt_x"/>
                                          </p:val>
                                        </p:tav>
                                      </p:tavLst>
                                    </p:anim>
                                    <p:anim calcmode="lin" valueType="num">
                                      <p:cBhvr additive="base">
                                        <p:cTn id="299" dur="500" fill="hold"/>
                                        <p:tgtEl>
                                          <p:spTgt spid="158"/>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59"/>
                                        </p:tgtEl>
                                        <p:attrNameLst>
                                          <p:attrName>style.visibility</p:attrName>
                                        </p:attrNameLst>
                                      </p:cBhvr>
                                      <p:to>
                                        <p:strVal val="visible"/>
                                      </p:to>
                                    </p:set>
                                    <p:anim calcmode="lin" valueType="num">
                                      <p:cBhvr additive="base">
                                        <p:cTn id="302" dur="500" fill="hold"/>
                                        <p:tgtEl>
                                          <p:spTgt spid="159"/>
                                        </p:tgtEl>
                                        <p:attrNameLst>
                                          <p:attrName>ppt_x</p:attrName>
                                        </p:attrNameLst>
                                      </p:cBhvr>
                                      <p:tavLst>
                                        <p:tav tm="0">
                                          <p:val>
                                            <p:strVal val="#ppt_x"/>
                                          </p:val>
                                        </p:tav>
                                        <p:tav tm="100000">
                                          <p:val>
                                            <p:strVal val="#ppt_x"/>
                                          </p:val>
                                        </p:tav>
                                      </p:tavLst>
                                    </p:anim>
                                    <p:anim calcmode="lin" valueType="num">
                                      <p:cBhvr additive="base">
                                        <p:cTn id="303" dur="500" fill="hold"/>
                                        <p:tgtEl>
                                          <p:spTgt spid="159"/>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60"/>
                                        </p:tgtEl>
                                        <p:attrNameLst>
                                          <p:attrName>style.visibility</p:attrName>
                                        </p:attrNameLst>
                                      </p:cBhvr>
                                      <p:to>
                                        <p:strVal val="visible"/>
                                      </p:to>
                                    </p:set>
                                    <p:anim calcmode="lin" valueType="num">
                                      <p:cBhvr additive="base">
                                        <p:cTn id="306" dur="500" fill="hold"/>
                                        <p:tgtEl>
                                          <p:spTgt spid="160"/>
                                        </p:tgtEl>
                                        <p:attrNameLst>
                                          <p:attrName>ppt_x</p:attrName>
                                        </p:attrNameLst>
                                      </p:cBhvr>
                                      <p:tavLst>
                                        <p:tav tm="0">
                                          <p:val>
                                            <p:strVal val="#ppt_x"/>
                                          </p:val>
                                        </p:tav>
                                        <p:tav tm="100000">
                                          <p:val>
                                            <p:strVal val="#ppt_x"/>
                                          </p:val>
                                        </p:tav>
                                      </p:tavLst>
                                    </p:anim>
                                    <p:anim calcmode="lin" valueType="num">
                                      <p:cBhvr additive="base">
                                        <p:cTn id="307" dur="500" fill="hold"/>
                                        <p:tgtEl>
                                          <p:spTgt spid="160"/>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61"/>
                                        </p:tgtEl>
                                        <p:attrNameLst>
                                          <p:attrName>style.visibility</p:attrName>
                                        </p:attrNameLst>
                                      </p:cBhvr>
                                      <p:to>
                                        <p:strVal val="visible"/>
                                      </p:to>
                                    </p:set>
                                    <p:anim calcmode="lin" valueType="num">
                                      <p:cBhvr additive="base">
                                        <p:cTn id="310" dur="500" fill="hold"/>
                                        <p:tgtEl>
                                          <p:spTgt spid="161"/>
                                        </p:tgtEl>
                                        <p:attrNameLst>
                                          <p:attrName>ppt_x</p:attrName>
                                        </p:attrNameLst>
                                      </p:cBhvr>
                                      <p:tavLst>
                                        <p:tav tm="0">
                                          <p:val>
                                            <p:strVal val="#ppt_x"/>
                                          </p:val>
                                        </p:tav>
                                        <p:tav tm="100000">
                                          <p:val>
                                            <p:strVal val="#ppt_x"/>
                                          </p:val>
                                        </p:tav>
                                      </p:tavLst>
                                    </p:anim>
                                    <p:anim calcmode="lin" valueType="num">
                                      <p:cBhvr additive="base">
                                        <p:cTn id="311" dur="500" fill="hold"/>
                                        <p:tgtEl>
                                          <p:spTgt spid="161"/>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62"/>
                                        </p:tgtEl>
                                        <p:attrNameLst>
                                          <p:attrName>style.visibility</p:attrName>
                                        </p:attrNameLst>
                                      </p:cBhvr>
                                      <p:to>
                                        <p:strVal val="visible"/>
                                      </p:to>
                                    </p:set>
                                    <p:anim calcmode="lin" valueType="num">
                                      <p:cBhvr additive="base">
                                        <p:cTn id="314" dur="500" fill="hold"/>
                                        <p:tgtEl>
                                          <p:spTgt spid="162"/>
                                        </p:tgtEl>
                                        <p:attrNameLst>
                                          <p:attrName>ppt_x</p:attrName>
                                        </p:attrNameLst>
                                      </p:cBhvr>
                                      <p:tavLst>
                                        <p:tav tm="0">
                                          <p:val>
                                            <p:strVal val="#ppt_x"/>
                                          </p:val>
                                        </p:tav>
                                        <p:tav tm="100000">
                                          <p:val>
                                            <p:strVal val="#ppt_x"/>
                                          </p:val>
                                        </p:tav>
                                      </p:tavLst>
                                    </p:anim>
                                    <p:anim calcmode="lin" valueType="num">
                                      <p:cBhvr additive="base">
                                        <p:cTn id="315" dur="500" fill="hold"/>
                                        <p:tgtEl>
                                          <p:spTgt spid="162"/>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63"/>
                                        </p:tgtEl>
                                        <p:attrNameLst>
                                          <p:attrName>style.visibility</p:attrName>
                                        </p:attrNameLst>
                                      </p:cBhvr>
                                      <p:to>
                                        <p:strVal val="visible"/>
                                      </p:to>
                                    </p:set>
                                    <p:anim calcmode="lin" valueType="num">
                                      <p:cBhvr additive="base">
                                        <p:cTn id="318" dur="500" fill="hold"/>
                                        <p:tgtEl>
                                          <p:spTgt spid="163"/>
                                        </p:tgtEl>
                                        <p:attrNameLst>
                                          <p:attrName>ppt_x</p:attrName>
                                        </p:attrNameLst>
                                      </p:cBhvr>
                                      <p:tavLst>
                                        <p:tav tm="0">
                                          <p:val>
                                            <p:strVal val="#ppt_x"/>
                                          </p:val>
                                        </p:tav>
                                        <p:tav tm="100000">
                                          <p:val>
                                            <p:strVal val="#ppt_x"/>
                                          </p:val>
                                        </p:tav>
                                      </p:tavLst>
                                    </p:anim>
                                    <p:anim calcmode="lin" valueType="num">
                                      <p:cBhvr additive="base">
                                        <p:cTn id="319" dur="500" fill="hold"/>
                                        <p:tgtEl>
                                          <p:spTgt spid="163"/>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64"/>
                                        </p:tgtEl>
                                        <p:attrNameLst>
                                          <p:attrName>style.visibility</p:attrName>
                                        </p:attrNameLst>
                                      </p:cBhvr>
                                      <p:to>
                                        <p:strVal val="visible"/>
                                      </p:to>
                                    </p:set>
                                    <p:anim calcmode="lin" valueType="num">
                                      <p:cBhvr additive="base">
                                        <p:cTn id="322" dur="500" fill="hold"/>
                                        <p:tgtEl>
                                          <p:spTgt spid="164"/>
                                        </p:tgtEl>
                                        <p:attrNameLst>
                                          <p:attrName>ppt_x</p:attrName>
                                        </p:attrNameLst>
                                      </p:cBhvr>
                                      <p:tavLst>
                                        <p:tav tm="0">
                                          <p:val>
                                            <p:strVal val="#ppt_x"/>
                                          </p:val>
                                        </p:tav>
                                        <p:tav tm="100000">
                                          <p:val>
                                            <p:strVal val="#ppt_x"/>
                                          </p:val>
                                        </p:tav>
                                      </p:tavLst>
                                    </p:anim>
                                    <p:anim calcmode="lin" valueType="num">
                                      <p:cBhvr additive="base">
                                        <p:cTn id="323" dur="500" fill="hold"/>
                                        <p:tgtEl>
                                          <p:spTgt spid="164"/>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65"/>
                                        </p:tgtEl>
                                        <p:attrNameLst>
                                          <p:attrName>style.visibility</p:attrName>
                                        </p:attrNameLst>
                                      </p:cBhvr>
                                      <p:to>
                                        <p:strVal val="visible"/>
                                      </p:to>
                                    </p:set>
                                    <p:anim calcmode="lin" valueType="num">
                                      <p:cBhvr additive="base">
                                        <p:cTn id="326" dur="500" fill="hold"/>
                                        <p:tgtEl>
                                          <p:spTgt spid="165"/>
                                        </p:tgtEl>
                                        <p:attrNameLst>
                                          <p:attrName>ppt_x</p:attrName>
                                        </p:attrNameLst>
                                      </p:cBhvr>
                                      <p:tavLst>
                                        <p:tav tm="0">
                                          <p:val>
                                            <p:strVal val="#ppt_x"/>
                                          </p:val>
                                        </p:tav>
                                        <p:tav tm="100000">
                                          <p:val>
                                            <p:strVal val="#ppt_x"/>
                                          </p:val>
                                        </p:tav>
                                      </p:tavLst>
                                    </p:anim>
                                    <p:anim calcmode="lin" valueType="num">
                                      <p:cBhvr additive="base">
                                        <p:cTn id="327" dur="500" fill="hold"/>
                                        <p:tgtEl>
                                          <p:spTgt spid="165"/>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66"/>
                                        </p:tgtEl>
                                        <p:attrNameLst>
                                          <p:attrName>style.visibility</p:attrName>
                                        </p:attrNameLst>
                                      </p:cBhvr>
                                      <p:to>
                                        <p:strVal val="visible"/>
                                      </p:to>
                                    </p:set>
                                    <p:anim calcmode="lin" valueType="num">
                                      <p:cBhvr additive="base">
                                        <p:cTn id="330" dur="500" fill="hold"/>
                                        <p:tgtEl>
                                          <p:spTgt spid="166"/>
                                        </p:tgtEl>
                                        <p:attrNameLst>
                                          <p:attrName>ppt_x</p:attrName>
                                        </p:attrNameLst>
                                      </p:cBhvr>
                                      <p:tavLst>
                                        <p:tav tm="0">
                                          <p:val>
                                            <p:strVal val="#ppt_x"/>
                                          </p:val>
                                        </p:tav>
                                        <p:tav tm="100000">
                                          <p:val>
                                            <p:strVal val="#ppt_x"/>
                                          </p:val>
                                        </p:tav>
                                      </p:tavLst>
                                    </p:anim>
                                    <p:anim calcmode="lin" valueType="num">
                                      <p:cBhvr additive="base">
                                        <p:cTn id="331" dur="500" fill="hold"/>
                                        <p:tgtEl>
                                          <p:spTgt spid="166"/>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67"/>
                                        </p:tgtEl>
                                        <p:attrNameLst>
                                          <p:attrName>style.visibility</p:attrName>
                                        </p:attrNameLst>
                                      </p:cBhvr>
                                      <p:to>
                                        <p:strVal val="visible"/>
                                      </p:to>
                                    </p:set>
                                    <p:anim calcmode="lin" valueType="num">
                                      <p:cBhvr additive="base">
                                        <p:cTn id="334" dur="500" fill="hold"/>
                                        <p:tgtEl>
                                          <p:spTgt spid="167"/>
                                        </p:tgtEl>
                                        <p:attrNameLst>
                                          <p:attrName>ppt_x</p:attrName>
                                        </p:attrNameLst>
                                      </p:cBhvr>
                                      <p:tavLst>
                                        <p:tav tm="0">
                                          <p:val>
                                            <p:strVal val="#ppt_x"/>
                                          </p:val>
                                        </p:tav>
                                        <p:tav tm="100000">
                                          <p:val>
                                            <p:strVal val="#ppt_x"/>
                                          </p:val>
                                        </p:tav>
                                      </p:tavLst>
                                    </p:anim>
                                    <p:anim calcmode="lin" valueType="num">
                                      <p:cBhvr additive="base">
                                        <p:cTn id="335" dur="500" fill="hold"/>
                                        <p:tgtEl>
                                          <p:spTgt spid="167"/>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68"/>
                                        </p:tgtEl>
                                        <p:attrNameLst>
                                          <p:attrName>style.visibility</p:attrName>
                                        </p:attrNameLst>
                                      </p:cBhvr>
                                      <p:to>
                                        <p:strVal val="visible"/>
                                      </p:to>
                                    </p:set>
                                    <p:anim calcmode="lin" valueType="num">
                                      <p:cBhvr additive="base">
                                        <p:cTn id="338" dur="500" fill="hold"/>
                                        <p:tgtEl>
                                          <p:spTgt spid="168"/>
                                        </p:tgtEl>
                                        <p:attrNameLst>
                                          <p:attrName>ppt_x</p:attrName>
                                        </p:attrNameLst>
                                      </p:cBhvr>
                                      <p:tavLst>
                                        <p:tav tm="0">
                                          <p:val>
                                            <p:strVal val="#ppt_x"/>
                                          </p:val>
                                        </p:tav>
                                        <p:tav tm="100000">
                                          <p:val>
                                            <p:strVal val="#ppt_x"/>
                                          </p:val>
                                        </p:tav>
                                      </p:tavLst>
                                    </p:anim>
                                    <p:anim calcmode="lin" valueType="num">
                                      <p:cBhvr additive="base">
                                        <p:cTn id="339" dur="500" fill="hold"/>
                                        <p:tgtEl>
                                          <p:spTgt spid="168"/>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69"/>
                                        </p:tgtEl>
                                        <p:attrNameLst>
                                          <p:attrName>style.visibility</p:attrName>
                                        </p:attrNameLst>
                                      </p:cBhvr>
                                      <p:to>
                                        <p:strVal val="visible"/>
                                      </p:to>
                                    </p:set>
                                    <p:anim calcmode="lin" valueType="num">
                                      <p:cBhvr additive="base">
                                        <p:cTn id="342" dur="500" fill="hold"/>
                                        <p:tgtEl>
                                          <p:spTgt spid="169"/>
                                        </p:tgtEl>
                                        <p:attrNameLst>
                                          <p:attrName>ppt_x</p:attrName>
                                        </p:attrNameLst>
                                      </p:cBhvr>
                                      <p:tavLst>
                                        <p:tav tm="0">
                                          <p:val>
                                            <p:strVal val="#ppt_x"/>
                                          </p:val>
                                        </p:tav>
                                        <p:tav tm="100000">
                                          <p:val>
                                            <p:strVal val="#ppt_x"/>
                                          </p:val>
                                        </p:tav>
                                      </p:tavLst>
                                    </p:anim>
                                    <p:anim calcmode="lin" valueType="num">
                                      <p:cBhvr additive="base">
                                        <p:cTn id="343" dur="500" fill="hold"/>
                                        <p:tgtEl>
                                          <p:spTgt spid="169"/>
                                        </p:tgtEl>
                                        <p:attrNameLst>
                                          <p:attrName>ppt_y</p:attrName>
                                        </p:attrNameLst>
                                      </p:cBhvr>
                                      <p:tavLst>
                                        <p:tav tm="0">
                                          <p:val>
                                            <p:strVal val="1+#ppt_h/2"/>
                                          </p:val>
                                        </p:tav>
                                        <p:tav tm="100000">
                                          <p:val>
                                            <p:strVal val="#ppt_y"/>
                                          </p:val>
                                        </p:tav>
                                      </p:tavLst>
                                    </p:anim>
                                  </p:childTnLst>
                                </p:cTn>
                              </p:par>
                              <p:par>
                                <p:cTn id="344" presetID="1" presetClass="entr" presetSubtype="0" fill="hold" nodeType="withEffect">
                                  <p:stCondLst>
                                    <p:cond delay="0"/>
                                  </p:stCondLst>
                                  <p:childTnLst>
                                    <p:set>
                                      <p:cBhvr>
                                        <p:cTn id="345" dur="1" fill="hold">
                                          <p:stCondLst>
                                            <p:cond delay="0"/>
                                          </p:stCondLst>
                                        </p:cTn>
                                        <p:tgtEl>
                                          <p:spTgt spid="7"/>
                                        </p:tgtEl>
                                        <p:attrNameLst>
                                          <p:attrName>style.visibility</p:attrName>
                                        </p:attrNameLst>
                                      </p:cBhvr>
                                      <p:to>
                                        <p:strVal val="visible"/>
                                      </p:to>
                                    </p:set>
                                  </p:childTnLst>
                                </p:cTn>
                              </p:par>
                              <p:par>
                                <p:cTn id="346" presetID="53" presetClass="entr" presetSubtype="16" fill="hold" nodeType="withEffect">
                                  <p:stCondLst>
                                    <p:cond delay="0"/>
                                  </p:stCondLst>
                                  <p:childTnLst>
                                    <p:set>
                                      <p:cBhvr>
                                        <p:cTn id="347" dur="1" fill="hold">
                                          <p:stCondLst>
                                            <p:cond delay="0"/>
                                          </p:stCondLst>
                                        </p:cTn>
                                        <p:tgtEl>
                                          <p:spTgt spid="7"/>
                                        </p:tgtEl>
                                        <p:attrNameLst>
                                          <p:attrName>style.visibility</p:attrName>
                                        </p:attrNameLst>
                                      </p:cBhvr>
                                      <p:to>
                                        <p:strVal val="visible"/>
                                      </p:to>
                                    </p:set>
                                    <p:anim calcmode="lin" valueType="num">
                                      <p:cBhvr>
                                        <p:cTn id="348" dur="1000" fill="hold"/>
                                        <p:tgtEl>
                                          <p:spTgt spid="7"/>
                                        </p:tgtEl>
                                        <p:attrNameLst>
                                          <p:attrName>ppt_w</p:attrName>
                                        </p:attrNameLst>
                                      </p:cBhvr>
                                      <p:tavLst>
                                        <p:tav tm="0">
                                          <p:val>
                                            <p:fltVal val="0"/>
                                          </p:val>
                                        </p:tav>
                                        <p:tav tm="100000">
                                          <p:val>
                                            <p:strVal val="#ppt_w"/>
                                          </p:val>
                                        </p:tav>
                                      </p:tavLst>
                                    </p:anim>
                                    <p:anim calcmode="lin" valueType="num">
                                      <p:cBhvr>
                                        <p:cTn id="349" dur="1000" fill="hold"/>
                                        <p:tgtEl>
                                          <p:spTgt spid="7"/>
                                        </p:tgtEl>
                                        <p:attrNameLst>
                                          <p:attrName>ppt_h</p:attrName>
                                        </p:attrNameLst>
                                      </p:cBhvr>
                                      <p:tavLst>
                                        <p:tav tm="0">
                                          <p:val>
                                            <p:fltVal val="0"/>
                                          </p:val>
                                        </p:tav>
                                        <p:tav tm="100000">
                                          <p:val>
                                            <p:strVal val="#ppt_h"/>
                                          </p:val>
                                        </p:tav>
                                      </p:tavLst>
                                    </p:anim>
                                    <p:animEffect transition="in" filter="fade">
                                      <p:cBhvr>
                                        <p:cTn id="350" dur="1000"/>
                                        <p:tgtEl>
                                          <p:spTgt spid="7"/>
                                        </p:tgtEl>
                                      </p:cBhvr>
                                    </p:animEffect>
                                  </p:childTnLst>
                                </p:cTn>
                              </p:par>
                              <p:par>
                                <p:cTn id="351" presetID="64" presetClass="path" presetSubtype="0" fill="hold" nodeType="withEffect">
                                  <p:stCondLst>
                                    <p:cond delay="0"/>
                                  </p:stCondLst>
                                  <p:childTnLst>
                                    <p:animMotion origin="layout" path="M -2.33303E-6 -4.81481E-6 L -0.90301 -0.31504 " pathEditMode="relative" rAng="0" ptsTypes="AA">
                                      <p:cBhvr>
                                        <p:cTn id="352" dur="1000" spd="-100000" fill="hold"/>
                                        <p:tgtEl>
                                          <p:spTgt spid="7"/>
                                        </p:tgtEl>
                                        <p:attrNameLst>
                                          <p:attrName>ppt_x</p:attrName>
                                          <p:attrName>ppt_y</p:attrName>
                                        </p:attrNameLst>
                                      </p:cBhvr>
                                      <p:rCtr x="-45150" y="-15764"/>
                                    </p:animMotion>
                                  </p:childTnLst>
                                </p:cTn>
                              </p:par>
                            </p:childTnLst>
                          </p:cTn>
                        </p:par>
                        <p:par>
                          <p:cTn id="353" fill="hold">
                            <p:stCondLst>
                              <p:cond delay="2000"/>
                            </p:stCondLst>
                            <p:childTnLst>
                              <p:par>
                                <p:cTn id="354" presetID="22" presetClass="entr" presetSubtype="1" fill="hold" nodeType="afterEffect">
                                  <p:stCondLst>
                                    <p:cond delay="0"/>
                                  </p:stCondLst>
                                  <p:childTnLst>
                                    <p:set>
                                      <p:cBhvr>
                                        <p:cTn id="355" dur="1" fill="hold">
                                          <p:stCondLst>
                                            <p:cond delay="0"/>
                                          </p:stCondLst>
                                        </p:cTn>
                                        <p:tgtEl>
                                          <p:spTgt spid="170"/>
                                        </p:tgtEl>
                                        <p:attrNameLst>
                                          <p:attrName>style.visibility</p:attrName>
                                        </p:attrNameLst>
                                      </p:cBhvr>
                                      <p:to>
                                        <p:strVal val="visible"/>
                                      </p:to>
                                    </p:set>
                                    <p:animEffect transition="in" filter="wipe(up)">
                                      <p:cBhvr>
                                        <p:cTn id="356" dur="500"/>
                                        <p:tgtEl>
                                          <p:spTgt spid="170"/>
                                        </p:tgtEl>
                                      </p:cBhvr>
                                    </p:animEffect>
                                  </p:childTnLst>
                                </p:cTn>
                              </p:par>
                            </p:childTnLst>
                          </p:cTn>
                        </p:par>
                        <p:par>
                          <p:cTn id="357" fill="hold">
                            <p:stCondLst>
                              <p:cond delay="2500"/>
                            </p:stCondLst>
                            <p:childTnLst>
                              <p:par>
                                <p:cTn id="358" presetID="22" presetClass="entr" presetSubtype="8" fill="hold" grpId="0" nodeType="afterEffect">
                                  <p:stCondLst>
                                    <p:cond delay="0"/>
                                  </p:stCondLst>
                                  <p:childTnLst>
                                    <p:set>
                                      <p:cBhvr>
                                        <p:cTn id="359" dur="1" fill="hold">
                                          <p:stCondLst>
                                            <p:cond delay="0"/>
                                          </p:stCondLst>
                                        </p:cTn>
                                        <p:tgtEl>
                                          <p:spTgt spid="174"/>
                                        </p:tgtEl>
                                        <p:attrNameLst>
                                          <p:attrName>style.visibility</p:attrName>
                                        </p:attrNameLst>
                                      </p:cBhvr>
                                      <p:to>
                                        <p:strVal val="visible"/>
                                      </p:to>
                                    </p:set>
                                    <p:animEffect transition="in" filter="wipe(left)">
                                      <p:cBhvr>
                                        <p:cTn id="360" dur="400"/>
                                        <p:tgtEl>
                                          <p:spTgt spid="174"/>
                                        </p:tgtEl>
                                      </p:cBhvr>
                                    </p:animEffect>
                                  </p:childTnLst>
                                </p:cTn>
                              </p:par>
                              <p:par>
                                <p:cTn id="361" presetID="1" presetClass="entr" presetSubtype="0" fill="hold" nodeType="withEffect">
                                  <p:stCondLst>
                                    <p:cond delay="0"/>
                                  </p:stCondLst>
                                  <p:childTnLst>
                                    <p:set>
                                      <p:cBhvr>
                                        <p:cTn id="362" dur="1" fill="hold">
                                          <p:stCondLst>
                                            <p:cond delay="0"/>
                                          </p:stCondLst>
                                        </p:cTn>
                                        <p:tgtEl>
                                          <p:spTgt spid="8"/>
                                        </p:tgtEl>
                                        <p:attrNameLst>
                                          <p:attrName>style.visibility</p:attrName>
                                        </p:attrNameLst>
                                      </p:cBhvr>
                                      <p:to>
                                        <p:strVal val="visible"/>
                                      </p:to>
                                    </p:set>
                                  </p:childTnLst>
                                </p:cTn>
                              </p:par>
                              <p:par>
                                <p:cTn id="363" presetID="53" presetClass="entr" presetSubtype="16" fill="hold" nodeType="withEffect">
                                  <p:stCondLst>
                                    <p:cond delay="0"/>
                                  </p:stCondLst>
                                  <p:childTnLst>
                                    <p:set>
                                      <p:cBhvr>
                                        <p:cTn id="364" dur="1" fill="hold">
                                          <p:stCondLst>
                                            <p:cond delay="0"/>
                                          </p:stCondLst>
                                        </p:cTn>
                                        <p:tgtEl>
                                          <p:spTgt spid="8"/>
                                        </p:tgtEl>
                                        <p:attrNameLst>
                                          <p:attrName>style.visibility</p:attrName>
                                        </p:attrNameLst>
                                      </p:cBhvr>
                                      <p:to>
                                        <p:strVal val="visible"/>
                                      </p:to>
                                    </p:set>
                                    <p:anim calcmode="lin" valueType="num">
                                      <p:cBhvr>
                                        <p:cTn id="365" dur="1000" fill="hold"/>
                                        <p:tgtEl>
                                          <p:spTgt spid="8"/>
                                        </p:tgtEl>
                                        <p:attrNameLst>
                                          <p:attrName>ppt_w</p:attrName>
                                        </p:attrNameLst>
                                      </p:cBhvr>
                                      <p:tavLst>
                                        <p:tav tm="0">
                                          <p:val>
                                            <p:fltVal val="0"/>
                                          </p:val>
                                        </p:tav>
                                        <p:tav tm="100000">
                                          <p:val>
                                            <p:strVal val="#ppt_w"/>
                                          </p:val>
                                        </p:tav>
                                      </p:tavLst>
                                    </p:anim>
                                    <p:anim calcmode="lin" valueType="num">
                                      <p:cBhvr>
                                        <p:cTn id="366" dur="1000" fill="hold"/>
                                        <p:tgtEl>
                                          <p:spTgt spid="8"/>
                                        </p:tgtEl>
                                        <p:attrNameLst>
                                          <p:attrName>ppt_h</p:attrName>
                                        </p:attrNameLst>
                                      </p:cBhvr>
                                      <p:tavLst>
                                        <p:tav tm="0">
                                          <p:val>
                                            <p:fltVal val="0"/>
                                          </p:val>
                                        </p:tav>
                                        <p:tav tm="100000">
                                          <p:val>
                                            <p:strVal val="#ppt_h"/>
                                          </p:val>
                                        </p:tav>
                                      </p:tavLst>
                                    </p:anim>
                                    <p:animEffect transition="in" filter="fade">
                                      <p:cBhvr>
                                        <p:cTn id="367" dur="1000"/>
                                        <p:tgtEl>
                                          <p:spTgt spid="8"/>
                                        </p:tgtEl>
                                      </p:cBhvr>
                                    </p:animEffect>
                                  </p:childTnLst>
                                </p:cTn>
                              </p:par>
                              <p:par>
                                <p:cTn id="368" presetID="64" presetClass="path" presetSubtype="0" fill="hold" nodeType="withEffect">
                                  <p:stCondLst>
                                    <p:cond delay="0"/>
                                  </p:stCondLst>
                                  <p:childTnLst>
                                    <p:animMotion origin="layout" path="M -1.13657E-6 -3.7037E-7 L -0.90301 -0.31505 " pathEditMode="relative" rAng="0" ptsTypes="AA">
                                      <p:cBhvr>
                                        <p:cTn id="369" dur="1000" spd="-100000" fill="hold"/>
                                        <p:tgtEl>
                                          <p:spTgt spid="8"/>
                                        </p:tgtEl>
                                        <p:attrNameLst>
                                          <p:attrName>ppt_x</p:attrName>
                                          <p:attrName>ppt_y</p:attrName>
                                        </p:attrNameLst>
                                      </p:cBhvr>
                                      <p:rCtr x="-45150" y="-15764"/>
                                    </p:animMotion>
                                  </p:childTnLst>
                                </p:cTn>
                              </p:par>
                            </p:childTnLst>
                          </p:cTn>
                        </p:par>
                        <p:par>
                          <p:cTn id="370" fill="hold">
                            <p:stCondLst>
                              <p:cond delay="3000"/>
                            </p:stCondLst>
                            <p:childTnLst>
                              <p:par>
                                <p:cTn id="371" presetID="22" presetClass="entr" presetSubtype="1" fill="hold" nodeType="afterEffect">
                                  <p:stCondLst>
                                    <p:cond delay="0"/>
                                  </p:stCondLst>
                                  <p:childTnLst>
                                    <p:set>
                                      <p:cBhvr>
                                        <p:cTn id="372" dur="1" fill="hold">
                                          <p:stCondLst>
                                            <p:cond delay="0"/>
                                          </p:stCondLst>
                                        </p:cTn>
                                        <p:tgtEl>
                                          <p:spTgt spid="176"/>
                                        </p:tgtEl>
                                        <p:attrNameLst>
                                          <p:attrName>style.visibility</p:attrName>
                                        </p:attrNameLst>
                                      </p:cBhvr>
                                      <p:to>
                                        <p:strVal val="visible"/>
                                      </p:to>
                                    </p:set>
                                    <p:animEffect transition="in" filter="wipe(up)">
                                      <p:cBhvr>
                                        <p:cTn id="373" dur="500"/>
                                        <p:tgtEl>
                                          <p:spTgt spid="176"/>
                                        </p:tgtEl>
                                      </p:cBhvr>
                                    </p:animEffect>
                                  </p:childTnLst>
                                </p:cTn>
                              </p:par>
                            </p:childTnLst>
                          </p:cTn>
                        </p:par>
                        <p:par>
                          <p:cTn id="374" fill="hold">
                            <p:stCondLst>
                              <p:cond delay="3500"/>
                            </p:stCondLst>
                            <p:childTnLst>
                              <p:par>
                                <p:cTn id="375" presetID="22" presetClass="entr" presetSubtype="8" fill="hold" grpId="0" nodeType="afterEffect">
                                  <p:stCondLst>
                                    <p:cond delay="0"/>
                                  </p:stCondLst>
                                  <p:childTnLst>
                                    <p:set>
                                      <p:cBhvr>
                                        <p:cTn id="376" dur="1" fill="hold">
                                          <p:stCondLst>
                                            <p:cond delay="0"/>
                                          </p:stCondLst>
                                        </p:cTn>
                                        <p:tgtEl>
                                          <p:spTgt spid="180"/>
                                        </p:tgtEl>
                                        <p:attrNameLst>
                                          <p:attrName>style.visibility</p:attrName>
                                        </p:attrNameLst>
                                      </p:cBhvr>
                                      <p:to>
                                        <p:strVal val="visible"/>
                                      </p:to>
                                    </p:set>
                                    <p:animEffect transition="in" filter="wipe(left)">
                                      <p:cBhvr>
                                        <p:cTn id="377" dur="400"/>
                                        <p:tgtEl>
                                          <p:spTgt spid="180"/>
                                        </p:tgtEl>
                                      </p:cBhvr>
                                    </p:animEffect>
                                  </p:childTnLst>
                                </p:cTn>
                              </p:par>
                              <p:par>
                                <p:cTn id="378" presetID="1" presetClass="entr" presetSubtype="0" fill="hold" nodeType="withEffect">
                                  <p:stCondLst>
                                    <p:cond delay="0"/>
                                  </p:stCondLst>
                                  <p:childTnLst>
                                    <p:set>
                                      <p:cBhvr>
                                        <p:cTn id="379" dur="1" fill="hold">
                                          <p:stCondLst>
                                            <p:cond delay="0"/>
                                          </p:stCondLst>
                                        </p:cTn>
                                        <p:tgtEl>
                                          <p:spTgt spid="10"/>
                                        </p:tgtEl>
                                        <p:attrNameLst>
                                          <p:attrName>style.visibility</p:attrName>
                                        </p:attrNameLst>
                                      </p:cBhvr>
                                      <p:to>
                                        <p:strVal val="visible"/>
                                      </p:to>
                                    </p:set>
                                  </p:childTnLst>
                                </p:cTn>
                              </p:par>
                              <p:par>
                                <p:cTn id="380" presetID="53" presetClass="entr" presetSubtype="16" fill="hold" nodeType="withEffect">
                                  <p:stCondLst>
                                    <p:cond delay="0"/>
                                  </p:stCondLst>
                                  <p:childTnLst>
                                    <p:set>
                                      <p:cBhvr>
                                        <p:cTn id="381" dur="1" fill="hold">
                                          <p:stCondLst>
                                            <p:cond delay="0"/>
                                          </p:stCondLst>
                                        </p:cTn>
                                        <p:tgtEl>
                                          <p:spTgt spid="10"/>
                                        </p:tgtEl>
                                        <p:attrNameLst>
                                          <p:attrName>style.visibility</p:attrName>
                                        </p:attrNameLst>
                                      </p:cBhvr>
                                      <p:to>
                                        <p:strVal val="visible"/>
                                      </p:to>
                                    </p:set>
                                    <p:anim calcmode="lin" valueType="num">
                                      <p:cBhvr>
                                        <p:cTn id="382" dur="1000" fill="hold"/>
                                        <p:tgtEl>
                                          <p:spTgt spid="10"/>
                                        </p:tgtEl>
                                        <p:attrNameLst>
                                          <p:attrName>ppt_w</p:attrName>
                                        </p:attrNameLst>
                                      </p:cBhvr>
                                      <p:tavLst>
                                        <p:tav tm="0">
                                          <p:val>
                                            <p:fltVal val="0"/>
                                          </p:val>
                                        </p:tav>
                                        <p:tav tm="100000">
                                          <p:val>
                                            <p:strVal val="#ppt_w"/>
                                          </p:val>
                                        </p:tav>
                                      </p:tavLst>
                                    </p:anim>
                                    <p:anim calcmode="lin" valueType="num">
                                      <p:cBhvr>
                                        <p:cTn id="383" dur="1000" fill="hold"/>
                                        <p:tgtEl>
                                          <p:spTgt spid="10"/>
                                        </p:tgtEl>
                                        <p:attrNameLst>
                                          <p:attrName>ppt_h</p:attrName>
                                        </p:attrNameLst>
                                      </p:cBhvr>
                                      <p:tavLst>
                                        <p:tav tm="0">
                                          <p:val>
                                            <p:fltVal val="0"/>
                                          </p:val>
                                        </p:tav>
                                        <p:tav tm="100000">
                                          <p:val>
                                            <p:strVal val="#ppt_h"/>
                                          </p:val>
                                        </p:tav>
                                      </p:tavLst>
                                    </p:anim>
                                    <p:animEffect transition="in" filter="fade">
                                      <p:cBhvr>
                                        <p:cTn id="384" dur="1000"/>
                                        <p:tgtEl>
                                          <p:spTgt spid="10"/>
                                        </p:tgtEl>
                                      </p:cBhvr>
                                    </p:animEffect>
                                  </p:childTnLst>
                                </p:cTn>
                              </p:par>
                              <p:par>
                                <p:cTn id="385" presetID="64" presetClass="path" presetSubtype="0" fill="hold" nodeType="withEffect">
                                  <p:stCondLst>
                                    <p:cond delay="0"/>
                                  </p:stCondLst>
                                  <p:childTnLst>
                                    <p:animMotion origin="layout" path="M -1.13657E-6 2.22222E-6 L -0.90301 -0.31505 " pathEditMode="relative" rAng="0" ptsTypes="AA">
                                      <p:cBhvr>
                                        <p:cTn id="386" dur="1000" spd="-100000" fill="hold"/>
                                        <p:tgtEl>
                                          <p:spTgt spid="10"/>
                                        </p:tgtEl>
                                        <p:attrNameLst>
                                          <p:attrName>ppt_x</p:attrName>
                                          <p:attrName>ppt_y</p:attrName>
                                        </p:attrNameLst>
                                      </p:cBhvr>
                                      <p:rCtr x="-45150" y="-15764"/>
                                    </p:animMotion>
                                  </p:childTnLst>
                                </p:cTn>
                              </p:par>
                            </p:childTnLst>
                          </p:cTn>
                        </p:par>
                        <p:par>
                          <p:cTn id="387" fill="hold">
                            <p:stCondLst>
                              <p:cond delay="4000"/>
                            </p:stCondLst>
                            <p:childTnLst>
                              <p:par>
                                <p:cTn id="388" presetID="22" presetClass="entr" presetSubtype="1" fill="hold" nodeType="afterEffect">
                                  <p:stCondLst>
                                    <p:cond delay="0"/>
                                  </p:stCondLst>
                                  <p:childTnLst>
                                    <p:set>
                                      <p:cBhvr>
                                        <p:cTn id="389" dur="1" fill="hold">
                                          <p:stCondLst>
                                            <p:cond delay="0"/>
                                          </p:stCondLst>
                                        </p:cTn>
                                        <p:tgtEl>
                                          <p:spTgt spid="182"/>
                                        </p:tgtEl>
                                        <p:attrNameLst>
                                          <p:attrName>style.visibility</p:attrName>
                                        </p:attrNameLst>
                                      </p:cBhvr>
                                      <p:to>
                                        <p:strVal val="visible"/>
                                      </p:to>
                                    </p:set>
                                    <p:animEffect transition="in" filter="wipe(up)">
                                      <p:cBhvr>
                                        <p:cTn id="390" dur="500"/>
                                        <p:tgtEl>
                                          <p:spTgt spid="182"/>
                                        </p:tgtEl>
                                      </p:cBhvr>
                                    </p:animEffect>
                                  </p:childTnLst>
                                </p:cTn>
                              </p:par>
                            </p:childTnLst>
                          </p:cTn>
                        </p:par>
                        <p:par>
                          <p:cTn id="391" fill="hold">
                            <p:stCondLst>
                              <p:cond delay="4500"/>
                            </p:stCondLst>
                            <p:childTnLst>
                              <p:par>
                                <p:cTn id="392" presetID="22" presetClass="entr" presetSubtype="8" fill="hold" grpId="0" nodeType="afterEffect">
                                  <p:stCondLst>
                                    <p:cond delay="0"/>
                                  </p:stCondLst>
                                  <p:childTnLst>
                                    <p:set>
                                      <p:cBhvr>
                                        <p:cTn id="393" dur="1" fill="hold">
                                          <p:stCondLst>
                                            <p:cond delay="0"/>
                                          </p:stCondLst>
                                        </p:cTn>
                                        <p:tgtEl>
                                          <p:spTgt spid="186"/>
                                        </p:tgtEl>
                                        <p:attrNameLst>
                                          <p:attrName>style.visibility</p:attrName>
                                        </p:attrNameLst>
                                      </p:cBhvr>
                                      <p:to>
                                        <p:strVal val="visible"/>
                                      </p:to>
                                    </p:set>
                                    <p:animEffect transition="in" filter="wipe(left)">
                                      <p:cBhvr>
                                        <p:cTn id="394" dur="400"/>
                                        <p:tgtEl>
                                          <p:spTgt spid="186"/>
                                        </p:tgtEl>
                                      </p:cBhvr>
                                    </p:animEffect>
                                  </p:childTnLst>
                                </p:cTn>
                              </p:par>
                              <p:par>
                                <p:cTn id="395" presetID="1" presetClass="entr" presetSubtype="0" fill="hold" nodeType="withEffect">
                                  <p:stCondLst>
                                    <p:cond delay="0"/>
                                  </p:stCondLst>
                                  <p:childTnLst>
                                    <p:set>
                                      <p:cBhvr>
                                        <p:cTn id="396" dur="1" fill="hold">
                                          <p:stCondLst>
                                            <p:cond delay="0"/>
                                          </p:stCondLst>
                                        </p:cTn>
                                        <p:tgtEl>
                                          <p:spTgt spid="14"/>
                                        </p:tgtEl>
                                        <p:attrNameLst>
                                          <p:attrName>style.visibility</p:attrName>
                                        </p:attrNameLst>
                                      </p:cBhvr>
                                      <p:to>
                                        <p:strVal val="visible"/>
                                      </p:to>
                                    </p:set>
                                  </p:childTnLst>
                                </p:cTn>
                              </p:par>
                              <p:par>
                                <p:cTn id="397" presetID="53" presetClass="entr" presetSubtype="16" fill="hold" nodeType="withEffect">
                                  <p:stCondLst>
                                    <p:cond delay="0"/>
                                  </p:stCondLst>
                                  <p:childTnLst>
                                    <p:set>
                                      <p:cBhvr>
                                        <p:cTn id="398" dur="1" fill="hold">
                                          <p:stCondLst>
                                            <p:cond delay="0"/>
                                          </p:stCondLst>
                                        </p:cTn>
                                        <p:tgtEl>
                                          <p:spTgt spid="14"/>
                                        </p:tgtEl>
                                        <p:attrNameLst>
                                          <p:attrName>style.visibility</p:attrName>
                                        </p:attrNameLst>
                                      </p:cBhvr>
                                      <p:to>
                                        <p:strVal val="visible"/>
                                      </p:to>
                                    </p:set>
                                    <p:anim calcmode="lin" valueType="num">
                                      <p:cBhvr>
                                        <p:cTn id="399" dur="1000" fill="hold"/>
                                        <p:tgtEl>
                                          <p:spTgt spid="14"/>
                                        </p:tgtEl>
                                        <p:attrNameLst>
                                          <p:attrName>ppt_w</p:attrName>
                                        </p:attrNameLst>
                                      </p:cBhvr>
                                      <p:tavLst>
                                        <p:tav tm="0">
                                          <p:val>
                                            <p:fltVal val="0"/>
                                          </p:val>
                                        </p:tav>
                                        <p:tav tm="100000">
                                          <p:val>
                                            <p:strVal val="#ppt_w"/>
                                          </p:val>
                                        </p:tav>
                                      </p:tavLst>
                                    </p:anim>
                                    <p:anim calcmode="lin" valueType="num">
                                      <p:cBhvr>
                                        <p:cTn id="400" dur="1000" fill="hold"/>
                                        <p:tgtEl>
                                          <p:spTgt spid="14"/>
                                        </p:tgtEl>
                                        <p:attrNameLst>
                                          <p:attrName>ppt_h</p:attrName>
                                        </p:attrNameLst>
                                      </p:cBhvr>
                                      <p:tavLst>
                                        <p:tav tm="0">
                                          <p:val>
                                            <p:fltVal val="0"/>
                                          </p:val>
                                        </p:tav>
                                        <p:tav tm="100000">
                                          <p:val>
                                            <p:strVal val="#ppt_h"/>
                                          </p:val>
                                        </p:tav>
                                      </p:tavLst>
                                    </p:anim>
                                    <p:animEffect transition="in" filter="fade">
                                      <p:cBhvr>
                                        <p:cTn id="401" dur="1000"/>
                                        <p:tgtEl>
                                          <p:spTgt spid="14"/>
                                        </p:tgtEl>
                                      </p:cBhvr>
                                    </p:animEffect>
                                  </p:childTnLst>
                                </p:cTn>
                              </p:par>
                              <p:par>
                                <p:cTn id="402" presetID="64" presetClass="path" presetSubtype="0" fill="hold" nodeType="withEffect">
                                  <p:stCondLst>
                                    <p:cond delay="0"/>
                                  </p:stCondLst>
                                  <p:childTnLst>
                                    <p:animMotion origin="layout" path="M -1.13657E-6 4.81481E-6 L -0.90301 -0.31505 " pathEditMode="relative" rAng="0" ptsTypes="AA">
                                      <p:cBhvr>
                                        <p:cTn id="403" dur="1000" spd="-100000" fill="hold"/>
                                        <p:tgtEl>
                                          <p:spTgt spid="14"/>
                                        </p:tgtEl>
                                        <p:attrNameLst>
                                          <p:attrName>ppt_x</p:attrName>
                                          <p:attrName>ppt_y</p:attrName>
                                        </p:attrNameLst>
                                      </p:cBhvr>
                                      <p:rCtr x="-45150" y="-15764"/>
                                    </p:animMotion>
                                  </p:childTnLst>
                                </p:cTn>
                              </p:par>
                            </p:childTnLst>
                          </p:cTn>
                        </p:par>
                        <p:par>
                          <p:cTn id="404" fill="hold">
                            <p:stCondLst>
                              <p:cond delay="5000"/>
                            </p:stCondLst>
                            <p:childTnLst>
                              <p:par>
                                <p:cTn id="405" presetID="22" presetClass="entr" presetSubtype="8" fill="hold" grpId="0" nodeType="afterEffect">
                                  <p:stCondLst>
                                    <p:cond delay="0"/>
                                  </p:stCondLst>
                                  <p:childTnLst>
                                    <p:set>
                                      <p:cBhvr>
                                        <p:cTn id="406" dur="1" fill="hold">
                                          <p:stCondLst>
                                            <p:cond delay="0"/>
                                          </p:stCondLst>
                                        </p:cTn>
                                        <p:tgtEl>
                                          <p:spTgt spid="191"/>
                                        </p:tgtEl>
                                        <p:attrNameLst>
                                          <p:attrName>style.visibility</p:attrName>
                                        </p:attrNameLst>
                                      </p:cBhvr>
                                      <p:to>
                                        <p:strVal val="visible"/>
                                      </p:to>
                                    </p:set>
                                    <p:animEffect transition="in" filter="wipe(left)">
                                      <p:cBhvr>
                                        <p:cTn id="407" dur="400"/>
                                        <p:tgtEl>
                                          <p:spTgt spid="191"/>
                                        </p:tgtEl>
                                      </p:cBhvr>
                                    </p:animEffect>
                                  </p:childTnLst>
                                </p:cTn>
                              </p:par>
                              <p:par>
                                <p:cTn id="408" presetID="1" presetClass="entr" presetSubtype="0" fill="hold" nodeType="withEffect">
                                  <p:stCondLst>
                                    <p:cond delay="0"/>
                                  </p:stCondLst>
                                  <p:childTnLst>
                                    <p:set>
                                      <p:cBhvr>
                                        <p:cTn id="409" dur="1" fill="hold">
                                          <p:stCondLst>
                                            <p:cond delay="0"/>
                                          </p:stCondLst>
                                        </p:cTn>
                                        <p:tgtEl>
                                          <p:spTgt spid="16"/>
                                        </p:tgtEl>
                                        <p:attrNameLst>
                                          <p:attrName>style.visibility</p:attrName>
                                        </p:attrNameLst>
                                      </p:cBhvr>
                                      <p:to>
                                        <p:strVal val="visible"/>
                                      </p:to>
                                    </p:set>
                                  </p:childTnLst>
                                </p:cTn>
                              </p:par>
                              <p:par>
                                <p:cTn id="410" presetID="53" presetClass="entr" presetSubtype="16" fill="hold" nodeType="withEffect">
                                  <p:stCondLst>
                                    <p:cond delay="0"/>
                                  </p:stCondLst>
                                  <p:childTnLst>
                                    <p:set>
                                      <p:cBhvr>
                                        <p:cTn id="411" dur="1" fill="hold">
                                          <p:stCondLst>
                                            <p:cond delay="0"/>
                                          </p:stCondLst>
                                        </p:cTn>
                                        <p:tgtEl>
                                          <p:spTgt spid="16"/>
                                        </p:tgtEl>
                                        <p:attrNameLst>
                                          <p:attrName>style.visibility</p:attrName>
                                        </p:attrNameLst>
                                      </p:cBhvr>
                                      <p:to>
                                        <p:strVal val="visible"/>
                                      </p:to>
                                    </p:set>
                                    <p:anim calcmode="lin" valueType="num">
                                      <p:cBhvr>
                                        <p:cTn id="412" dur="1000" fill="hold"/>
                                        <p:tgtEl>
                                          <p:spTgt spid="16"/>
                                        </p:tgtEl>
                                        <p:attrNameLst>
                                          <p:attrName>ppt_w</p:attrName>
                                        </p:attrNameLst>
                                      </p:cBhvr>
                                      <p:tavLst>
                                        <p:tav tm="0">
                                          <p:val>
                                            <p:fltVal val="0"/>
                                          </p:val>
                                        </p:tav>
                                        <p:tav tm="100000">
                                          <p:val>
                                            <p:strVal val="#ppt_w"/>
                                          </p:val>
                                        </p:tav>
                                      </p:tavLst>
                                    </p:anim>
                                    <p:anim calcmode="lin" valueType="num">
                                      <p:cBhvr>
                                        <p:cTn id="413" dur="1000" fill="hold"/>
                                        <p:tgtEl>
                                          <p:spTgt spid="16"/>
                                        </p:tgtEl>
                                        <p:attrNameLst>
                                          <p:attrName>ppt_h</p:attrName>
                                        </p:attrNameLst>
                                      </p:cBhvr>
                                      <p:tavLst>
                                        <p:tav tm="0">
                                          <p:val>
                                            <p:fltVal val="0"/>
                                          </p:val>
                                        </p:tav>
                                        <p:tav tm="100000">
                                          <p:val>
                                            <p:strVal val="#ppt_h"/>
                                          </p:val>
                                        </p:tav>
                                      </p:tavLst>
                                    </p:anim>
                                    <p:animEffect transition="in" filter="fade">
                                      <p:cBhvr>
                                        <p:cTn id="414" dur="1000"/>
                                        <p:tgtEl>
                                          <p:spTgt spid="16"/>
                                        </p:tgtEl>
                                      </p:cBhvr>
                                    </p:animEffect>
                                  </p:childTnLst>
                                </p:cTn>
                              </p:par>
                              <p:par>
                                <p:cTn id="415" presetID="64" presetClass="path" presetSubtype="0" fill="hold" nodeType="withEffect">
                                  <p:stCondLst>
                                    <p:cond delay="0"/>
                                  </p:stCondLst>
                                  <p:childTnLst>
                                    <p:animMotion origin="layout" path="M -1.13657E-6 4.81481E-6 L -0.90301 -0.31505 " pathEditMode="relative" rAng="0" ptsTypes="AA">
                                      <p:cBhvr>
                                        <p:cTn id="416" dur="1000" spd="-100000" fill="hold"/>
                                        <p:tgtEl>
                                          <p:spTgt spid="16"/>
                                        </p:tgtEl>
                                        <p:attrNameLst>
                                          <p:attrName>ppt_x</p:attrName>
                                          <p:attrName>ppt_y</p:attrName>
                                        </p:attrNameLst>
                                      </p:cBhvr>
                                      <p:rCtr x="-45150" y="-15764"/>
                                    </p:animMotion>
                                  </p:childTnLst>
                                </p:cTn>
                              </p:par>
                              <p:par>
                                <p:cTn id="417" presetID="1" presetClass="entr" presetSubtype="0" fill="hold" nodeType="withEffect">
                                  <p:stCondLst>
                                    <p:cond delay="0"/>
                                  </p:stCondLst>
                                  <p:childTnLst>
                                    <p:set>
                                      <p:cBhvr>
                                        <p:cTn id="418" dur="1" fill="hold">
                                          <p:stCondLst>
                                            <p:cond delay="0"/>
                                          </p:stCondLst>
                                        </p:cTn>
                                        <p:tgtEl>
                                          <p:spTgt spid="17"/>
                                        </p:tgtEl>
                                        <p:attrNameLst>
                                          <p:attrName>style.visibility</p:attrName>
                                        </p:attrNameLst>
                                      </p:cBhvr>
                                      <p:to>
                                        <p:strVal val="visible"/>
                                      </p:to>
                                    </p:set>
                                  </p:childTnLst>
                                </p:cTn>
                              </p:par>
                              <p:par>
                                <p:cTn id="419" presetID="53" presetClass="entr" presetSubtype="16" fill="hold" nodeType="withEffect">
                                  <p:stCondLst>
                                    <p:cond delay="0"/>
                                  </p:stCondLst>
                                  <p:childTnLst>
                                    <p:set>
                                      <p:cBhvr>
                                        <p:cTn id="420" dur="1" fill="hold">
                                          <p:stCondLst>
                                            <p:cond delay="0"/>
                                          </p:stCondLst>
                                        </p:cTn>
                                        <p:tgtEl>
                                          <p:spTgt spid="17"/>
                                        </p:tgtEl>
                                        <p:attrNameLst>
                                          <p:attrName>style.visibility</p:attrName>
                                        </p:attrNameLst>
                                      </p:cBhvr>
                                      <p:to>
                                        <p:strVal val="visible"/>
                                      </p:to>
                                    </p:set>
                                    <p:anim calcmode="lin" valueType="num">
                                      <p:cBhvr>
                                        <p:cTn id="421" dur="1000" fill="hold"/>
                                        <p:tgtEl>
                                          <p:spTgt spid="17"/>
                                        </p:tgtEl>
                                        <p:attrNameLst>
                                          <p:attrName>ppt_w</p:attrName>
                                        </p:attrNameLst>
                                      </p:cBhvr>
                                      <p:tavLst>
                                        <p:tav tm="0">
                                          <p:val>
                                            <p:fltVal val="0"/>
                                          </p:val>
                                        </p:tav>
                                        <p:tav tm="100000">
                                          <p:val>
                                            <p:strVal val="#ppt_w"/>
                                          </p:val>
                                        </p:tav>
                                      </p:tavLst>
                                    </p:anim>
                                    <p:anim calcmode="lin" valueType="num">
                                      <p:cBhvr>
                                        <p:cTn id="422" dur="1000" fill="hold"/>
                                        <p:tgtEl>
                                          <p:spTgt spid="17"/>
                                        </p:tgtEl>
                                        <p:attrNameLst>
                                          <p:attrName>ppt_h</p:attrName>
                                        </p:attrNameLst>
                                      </p:cBhvr>
                                      <p:tavLst>
                                        <p:tav tm="0">
                                          <p:val>
                                            <p:fltVal val="0"/>
                                          </p:val>
                                        </p:tav>
                                        <p:tav tm="100000">
                                          <p:val>
                                            <p:strVal val="#ppt_h"/>
                                          </p:val>
                                        </p:tav>
                                      </p:tavLst>
                                    </p:anim>
                                    <p:animEffect transition="in" filter="fade">
                                      <p:cBhvr>
                                        <p:cTn id="423" dur="1000"/>
                                        <p:tgtEl>
                                          <p:spTgt spid="17"/>
                                        </p:tgtEl>
                                      </p:cBhvr>
                                    </p:animEffect>
                                  </p:childTnLst>
                                </p:cTn>
                              </p:par>
                              <p:par>
                                <p:cTn id="424" presetID="64" presetClass="path" presetSubtype="0" fill="hold" nodeType="withEffect">
                                  <p:stCondLst>
                                    <p:cond delay="0"/>
                                  </p:stCondLst>
                                  <p:childTnLst>
                                    <p:animMotion origin="layout" path="M 0.005885 0.000005 L -0.897124 -0.315050 " pathEditMode="relative" rAng="0" ptsTypes="AA">
                                      <p:cBhvr>
                                        <p:cTn id="425" dur="1000" spd="-100000" fill="hold"/>
                                        <p:tgtEl>
                                          <p:spTgt spid="17"/>
                                        </p:tgtEl>
                                        <p:attrNameLst>
                                          <p:attrName>ppt_x</p:attrName>
                                          <p:attrName>ppt_y</p:attrName>
                                        </p:attrNameLst>
                                      </p:cBhvr>
                                      <p:rCtr x="452" y="158"/>
                                    </p:animMotion>
                                  </p:childTnLst>
                                </p:cTn>
                              </p:par>
                            </p:childTnLst>
                          </p:cTn>
                        </p:par>
                        <p:par>
                          <p:cTn id="426" fill="hold">
                            <p:stCondLst>
                              <p:cond delay="6000"/>
                            </p:stCondLst>
                            <p:childTnLst>
                              <p:par>
                                <p:cTn id="427" presetID="22" presetClass="entr" presetSubtype="1" fill="hold" nodeType="afterEffect">
                                  <p:stCondLst>
                                    <p:cond delay="0"/>
                                  </p:stCondLst>
                                  <p:childTnLst>
                                    <p:set>
                                      <p:cBhvr>
                                        <p:cTn id="428" dur="1" fill="hold">
                                          <p:stCondLst>
                                            <p:cond delay="0"/>
                                          </p:stCondLst>
                                        </p:cTn>
                                        <p:tgtEl>
                                          <p:spTgt spid="15"/>
                                        </p:tgtEl>
                                        <p:attrNameLst>
                                          <p:attrName>style.visibility</p:attrName>
                                        </p:attrNameLst>
                                      </p:cBhvr>
                                      <p:to>
                                        <p:strVal val="visible"/>
                                      </p:to>
                                    </p:set>
                                    <p:animEffect transition="in" filter="wipe(up)">
                                      <p:cBhvr>
                                        <p:cTn id="429" dur="500"/>
                                        <p:tgtEl>
                                          <p:spTgt spid="15"/>
                                        </p:tgtEl>
                                      </p:cBhvr>
                                    </p:animEffect>
                                  </p:childTnLst>
                                </p:cTn>
                              </p:par>
                              <p:par>
                                <p:cTn id="430" presetID="22" presetClass="entr" presetSubtype="8" fill="hold" grpId="0" nodeType="withEffect">
                                  <p:stCondLst>
                                    <p:cond delay="0"/>
                                  </p:stCondLst>
                                  <p:childTnLst>
                                    <p:set>
                                      <p:cBhvr>
                                        <p:cTn id="431" dur="1" fill="hold">
                                          <p:stCondLst>
                                            <p:cond delay="0"/>
                                          </p:stCondLst>
                                        </p:cTn>
                                        <p:tgtEl>
                                          <p:spTgt spid="9"/>
                                        </p:tgtEl>
                                        <p:attrNameLst>
                                          <p:attrName>style.visibility</p:attrName>
                                        </p:attrNameLst>
                                      </p:cBhvr>
                                      <p:to>
                                        <p:strVal val="visible"/>
                                      </p:to>
                                    </p:set>
                                    <p:animEffect transition="in" filter="wipe(left)">
                                      <p:cBhvr>
                                        <p:cTn id="432"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ldLvl="0" animBg="1"/>
      <p:bldP spid="69"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77" grpId="0" bldLvl="0" animBg="1"/>
      <p:bldP spid="78" grpId="0" bldLvl="0" animBg="1"/>
      <p:bldP spid="79" grpId="0" bldLvl="0" animBg="1"/>
      <p:bldP spid="87" grpId="0" bldLvl="0" animBg="1"/>
      <p:bldP spid="88" grpId="0" bldLvl="0" animBg="1"/>
      <p:bldP spid="89" grpId="0" bldLvl="0" animBg="1"/>
      <p:bldP spid="90" grpId="0" bldLvl="0" animBg="1"/>
      <p:bldP spid="91" grpId="0" bldLvl="0" animBg="1"/>
      <p:bldP spid="92" grpId="0" bldLvl="0" animBg="1"/>
      <p:bldP spid="93" grpId="0" bldLvl="0" animBg="1"/>
      <p:bldP spid="94" grpId="0" bldLvl="0" animBg="1"/>
      <p:bldP spid="95" grpId="0" bldLvl="0" animBg="1"/>
      <p:bldP spid="96" grpId="0" bldLvl="0" animBg="1"/>
      <p:bldP spid="97" grpId="0" bldLvl="0" animBg="1"/>
      <p:bldP spid="98" grpId="0" bldLvl="0" animBg="1"/>
      <p:bldP spid="99" grpId="0" bldLvl="0" animBg="1"/>
      <p:bldP spid="109" grpId="0" bldLvl="0" animBg="1"/>
      <p:bldP spid="110" grpId="0" bldLvl="0" animBg="1"/>
      <p:bldP spid="111" grpId="0" bldLvl="0" animBg="1"/>
      <p:bldP spid="112" grpId="0" bldLvl="0" animBg="1"/>
      <p:bldP spid="113" grpId="0" bldLvl="0" animBg="1"/>
      <p:bldP spid="114" grpId="0" bldLvl="0" animBg="1"/>
      <p:bldP spid="115" grpId="0" bldLvl="0" animBg="1"/>
      <p:bldP spid="116" grpId="0" bldLvl="0" animBg="1"/>
      <p:bldP spid="117" grpId="0" bldLvl="0" animBg="1"/>
      <p:bldP spid="123" grpId="0" bldLvl="0" animBg="1"/>
      <p:bldP spid="124" grpId="0" bldLvl="0" animBg="1"/>
      <p:bldP spid="125" grpId="0" bldLvl="0" animBg="1"/>
      <p:bldP spid="126" grpId="0" bldLvl="0" animBg="1"/>
      <p:bldP spid="127" grpId="0" bldLvl="0" animBg="1"/>
      <p:bldP spid="128" grpId="0" bldLvl="0" animBg="1"/>
      <p:bldP spid="129" grpId="0" bldLvl="0" animBg="1"/>
      <p:bldP spid="130" grpId="0" bldLvl="0" animBg="1"/>
      <p:bldP spid="131" grpId="0" bldLvl="0" animBg="1"/>
      <p:bldP spid="132" grpId="0" bldLvl="0" animBg="1"/>
      <p:bldP spid="133" grpId="0" bldLvl="0" animBg="1"/>
      <p:bldP spid="134" grpId="0" bldLvl="0" animBg="1"/>
      <p:bldP spid="135" grpId="0" bldLvl="0" animBg="1"/>
      <p:bldP spid="136" grpId="0" bldLvl="0" animBg="1"/>
      <p:bldP spid="137" grpId="0" bldLvl="0" animBg="1"/>
      <p:bldP spid="138" grpId="0" bldLvl="0" animBg="1"/>
      <p:bldP spid="139" grpId="0" bldLvl="0" animBg="1"/>
      <p:bldP spid="140" grpId="0" bldLvl="0" animBg="1"/>
      <p:bldP spid="141" grpId="0" bldLvl="0" animBg="1"/>
      <p:bldP spid="142" grpId="0" bldLvl="0" animBg="1"/>
      <p:bldP spid="143" grpId="0" bldLvl="0" animBg="1"/>
      <p:bldP spid="144" grpId="0" bldLvl="0" animBg="1"/>
      <p:bldP spid="145" grpId="0" bldLvl="0" animBg="1"/>
      <p:bldP spid="146" grpId="0" bldLvl="0" animBg="1"/>
      <p:bldP spid="147" grpId="0" bldLvl="0" animBg="1"/>
      <p:bldP spid="148" grpId="0" bldLvl="0" animBg="1"/>
      <p:bldP spid="149" grpId="0" bldLvl="0" animBg="1"/>
      <p:bldP spid="150" grpId="0" bldLvl="0" animBg="1"/>
      <p:bldP spid="151" grpId="0" bldLvl="0" animBg="1"/>
      <p:bldP spid="152" grpId="0" bldLvl="0" animBg="1"/>
      <p:bldP spid="153" grpId="0" bldLvl="0" animBg="1"/>
      <p:bldP spid="154" grpId="0" bldLvl="0" animBg="1"/>
      <p:bldP spid="155" grpId="0" bldLvl="0" animBg="1"/>
      <p:bldP spid="156" grpId="0" bldLvl="0" animBg="1"/>
      <p:bldP spid="157" grpId="0" bldLvl="0" animBg="1"/>
      <p:bldP spid="158" grpId="0" bldLvl="0" animBg="1"/>
      <p:bldP spid="159" grpId="0" bldLvl="0" animBg="1"/>
      <p:bldP spid="160" grpId="0" bldLvl="0" animBg="1"/>
      <p:bldP spid="161" grpId="0" bldLvl="0" animBg="1"/>
      <p:bldP spid="162" grpId="0" bldLvl="0" animBg="1"/>
      <p:bldP spid="163" grpId="0" bldLvl="0" animBg="1"/>
      <p:bldP spid="164" grpId="0" bldLvl="0" animBg="1"/>
      <p:bldP spid="165" grpId="0" bldLvl="0" animBg="1"/>
      <p:bldP spid="166" grpId="0" bldLvl="0" animBg="1"/>
      <p:bldP spid="167" grpId="0" bldLvl="0" animBg="1"/>
      <p:bldP spid="168" grpId="0" bldLvl="0" animBg="1"/>
      <p:bldP spid="169" grpId="0" bldLvl="0" animBg="1"/>
      <p:bldP spid="174" grpId="0"/>
      <p:bldP spid="180" grpId="0"/>
      <p:bldP spid="186" grpId="0"/>
      <p:bldP spid="19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4">
            <a:extLst>
              <a:ext uri="{28A0092B-C50C-407E-A947-70E740481C1C}">
                <a14:useLocalDpi xmlns="" xmlns:a14="http://schemas.microsoft.com/office/drawing/2010/main" val="0"/>
              </a:ext>
            </a:extLst>
          </a:blip>
          <a:srcRect t="63580"/>
          <a:stretch>
            <a:fillRect/>
          </a:stretch>
        </p:blipFill>
        <p:spPr bwMode="auto">
          <a:xfrm>
            <a:off x="-3175" y="4362044"/>
            <a:ext cx="12199938" cy="2502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7317" y="0"/>
            <a:ext cx="12190410" cy="4362044"/>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pic>
      <p:sp>
        <p:nvSpPr>
          <p:cNvPr id="5" name="文本框 3"/>
          <p:cNvSpPr txBox="1"/>
          <p:nvPr/>
        </p:nvSpPr>
        <p:spPr>
          <a:xfrm>
            <a:off x="2523306" y="4607020"/>
            <a:ext cx="3571900" cy="1107996"/>
          </a:xfrm>
          <a:prstGeom prst="rect">
            <a:avLst/>
          </a:prstGeom>
          <a:noFill/>
          <a:effectLst/>
        </p:spPr>
        <p:txBody>
          <a:bodyPr wrap="square" rtlCol="0">
            <a:spAutoFit/>
          </a:bodyPr>
          <a:lstStyle/>
          <a:p>
            <a:r>
              <a:rPr lang="zh-CN" altLang="en-US" sz="6600" b="1" kern="2200" spc="600" dirty="0" smtClean="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anose="020B0503020204020204" pitchFamily="34" charset="-122"/>
                <a:ea typeface="微软雅黑" panose="020B0503020204020204" pitchFamily="34" charset="-122"/>
              </a:rPr>
              <a:t>谢  谢 ！</a:t>
            </a:r>
            <a:endParaRPr lang="zh-CN" altLang="en-US" sz="6600" b="1" kern="2200" spc="600" dirty="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anose="020B0503020204020204" pitchFamily="34" charset="-122"/>
              <a:ea typeface="微软雅黑" panose="020B0503020204020204" pitchFamily="34" charset="-122"/>
            </a:endParaRPr>
          </a:p>
        </p:txBody>
      </p:sp>
      <p:sp>
        <p:nvSpPr>
          <p:cNvPr id="9" name="流程图: 决策 8"/>
          <p:cNvSpPr/>
          <p:nvPr/>
        </p:nvSpPr>
        <p:spPr>
          <a:xfrm>
            <a:off x="8903518" y="3112113"/>
            <a:ext cx="2549085" cy="2464116"/>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决策 10"/>
          <p:cNvSpPr/>
          <p:nvPr/>
        </p:nvSpPr>
        <p:spPr>
          <a:xfrm>
            <a:off x="7685671" y="4148920"/>
            <a:ext cx="412034" cy="398300"/>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决策 13"/>
          <p:cNvSpPr/>
          <p:nvPr/>
        </p:nvSpPr>
        <p:spPr>
          <a:xfrm>
            <a:off x="8083240" y="3958766"/>
            <a:ext cx="824069" cy="796600"/>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决策 14"/>
          <p:cNvSpPr/>
          <p:nvPr/>
        </p:nvSpPr>
        <p:spPr>
          <a:xfrm>
            <a:off x="10525794" y="2924536"/>
            <a:ext cx="667662" cy="645407"/>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决策 16"/>
          <p:cNvSpPr/>
          <p:nvPr/>
        </p:nvSpPr>
        <p:spPr>
          <a:xfrm>
            <a:off x="11393508" y="2800215"/>
            <a:ext cx="257216" cy="248642"/>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决策 20"/>
          <p:cNvSpPr/>
          <p:nvPr/>
        </p:nvSpPr>
        <p:spPr>
          <a:xfrm>
            <a:off x="10943632" y="3122133"/>
            <a:ext cx="1156968" cy="1118403"/>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决策 22"/>
          <p:cNvSpPr/>
          <p:nvPr/>
        </p:nvSpPr>
        <p:spPr>
          <a:xfrm>
            <a:off x="11193456" y="4536909"/>
            <a:ext cx="667662" cy="645407"/>
          </a:xfrm>
          <a:prstGeom prst="flowChartDecisi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文本框 3"/>
          <p:cNvSpPr txBox="1"/>
          <p:nvPr>
            <p:custDataLst>
              <p:tags r:id="rId1"/>
            </p:custDataLst>
          </p:nvPr>
        </p:nvSpPr>
        <p:spPr>
          <a:xfrm>
            <a:off x="7095338" y="5786454"/>
            <a:ext cx="3608705" cy="839076"/>
          </a:xfrm>
          <a:prstGeom prst="rect">
            <a:avLst/>
          </a:prstGeom>
          <a:noFill/>
          <a:effectLst/>
        </p:spPr>
        <p:txBody>
          <a:bodyPr wrap="square" rtlCol="0">
            <a:spAutoFit/>
          </a:bodyPr>
          <a:lstStyle/>
          <a:p>
            <a:pPr algn="ctr">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山东国子软件股份有限公司</a:t>
            </a:r>
          </a:p>
          <a:p>
            <a:pPr algn="ctr">
              <a:lnSpc>
                <a:spcPct val="150000"/>
              </a:lnSpc>
            </a:pPr>
            <a:r>
              <a:rPr lang="en-US" altLang="zh-CN" sz="1400" kern="0" dirty="0">
                <a:latin typeface="微软雅黑" panose="020B0503020204020204" pitchFamily="34" charset="-122"/>
                <a:ea typeface="微软雅黑" panose="020B0503020204020204" pitchFamily="34" charset="-122"/>
                <a:sym typeface="+mn-ea"/>
              </a:rPr>
              <a:t>www.googosoft.com</a:t>
            </a:r>
            <a:endParaRPr lang="en-US" altLang="zh-CN" sz="1400" b="1" kern="0" dirty="0">
              <a:solidFill>
                <a:srgbClr val="0070C0"/>
              </a:solidFill>
              <a:latin typeface="微软雅黑" panose="020B0503020204020204" pitchFamily="34" charset="-122"/>
              <a:ea typeface="微软雅黑" panose="020B0503020204020204" pitchFamily="34" charset="-122"/>
              <a:sym typeface="+mn-ea"/>
            </a:endParaRPr>
          </a:p>
        </p:txBody>
      </p:sp>
      <p:pic>
        <p:nvPicPr>
          <p:cNvPr id="2" name="Picture 6" descr="因为专注，我们更专业副本"/>
          <p:cNvPicPr>
            <a:picLocks noChangeAspect="1" noChangeArrowheads="1"/>
          </p:cNvPicPr>
          <p:nvPr/>
        </p:nvPicPr>
        <p:blipFill>
          <a:blip r:embed="rId6" cstate="print"/>
          <a:srcRect/>
          <a:stretch>
            <a:fillRect/>
          </a:stretch>
        </p:blipFill>
        <p:spPr bwMode="auto">
          <a:xfrm>
            <a:off x="1320165" y="5921375"/>
            <a:ext cx="5156200" cy="70421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000" fill="hold"/>
                                        <p:tgtEl>
                                          <p:spTgt spid="1026"/>
                                        </p:tgtEl>
                                        <p:attrNameLst>
                                          <p:attrName>ppt_w</p:attrName>
                                        </p:attrNameLst>
                                      </p:cBhvr>
                                      <p:tavLst>
                                        <p:tav tm="0">
                                          <p:val>
                                            <p:strVal val="4/3*#ppt_w"/>
                                          </p:val>
                                        </p:tav>
                                        <p:tav tm="100000">
                                          <p:val>
                                            <p:strVal val="#ppt_w"/>
                                          </p:val>
                                        </p:tav>
                                      </p:tavLst>
                                    </p:anim>
                                    <p:anim calcmode="lin" valueType="num">
                                      <p:cBhvr>
                                        <p:cTn id="8" dur="3000" fill="hold"/>
                                        <p:tgtEl>
                                          <p:spTgt spid="1026"/>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1250" fill="hold"/>
                                        <p:tgtEl>
                                          <p:spTgt spid="9"/>
                                        </p:tgtEl>
                                        <p:attrNameLst>
                                          <p:attrName>ppt_w</p:attrName>
                                        </p:attrNameLst>
                                      </p:cBhvr>
                                      <p:tavLst>
                                        <p:tav tm="0">
                                          <p:val>
                                            <p:fltVal val="0"/>
                                          </p:val>
                                        </p:tav>
                                        <p:tav tm="100000">
                                          <p:val>
                                            <p:strVal val="#ppt_w"/>
                                          </p:val>
                                        </p:tav>
                                      </p:tavLst>
                                    </p:anim>
                                    <p:anim calcmode="lin" valueType="num">
                                      <p:cBhvr>
                                        <p:cTn id="12" dur="125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75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250" fill="hold"/>
                                        <p:tgtEl>
                                          <p:spTgt spid="21"/>
                                        </p:tgtEl>
                                        <p:attrNameLst>
                                          <p:attrName>ppt_w</p:attrName>
                                        </p:attrNameLst>
                                      </p:cBhvr>
                                      <p:tavLst>
                                        <p:tav tm="0">
                                          <p:val>
                                            <p:fltVal val="0"/>
                                          </p:val>
                                        </p:tav>
                                        <p:tav tm="100000">
                                          <p:val>
                                            <p:strVal val="#ppt_w"/>
                                          </p:val>
                                        </p:tav>
                                      </p:tavLst>
                                    </p:anim>
                                    <p:anim calcmode="lin" valueType="num">
                                      <p:cBhvr>
                                        <p:cTn id="16" dur="1250" fill="hold"/>
                                        <p:tgtEl>
                                          <p:spTgt spid="2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250" fill="hold"/>
                                        <p:tgtEl>
                                          <p:spTgt spid="15"/>
                                        </p:tgtEl>
                                        <p:attrNameLst>
                                          <p:attrName>ppt_w</p:attrName>
                                        </p:attrNameLst>
                                      </p:cBhvr>
                                      <p:tavLst>
                                        <p:tav tm="0">
                                          <p:val>
                                            <p:fltVal val="0"/>
                                          </p:val>
                                        </p:tav>
                                        <p:tav tm="100000">
                                          <p:val>
                                            <p:strVal val="#ppt_w"/>
                                          </p:val>
                                        </p:tav>
                                      </p:tavLst>
                                    </p:anim>
                                    <p:anim calcmode="lin" valueType="num">
                                      <p:cBhvr>
                                        <p:cTn id="20" dur="1250" fill="hold"/>
                                        <p:tgtEl>
                                          <p:spTgt spid="1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75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250" fill="hold"/>
                                        <p:tgtEl>
                                          <p:spTgt spid="14"/>
                                        </p:tgtEl>
                                        <p:attrNameLst>
                                          <p:attrName>ppt_w</p:attrName>
                                        </p:attrNameLst>
                                      </p:cBhvr>
                                      <p:tavLst>
                                        <p:tav tm="0">
                                          <p:val>
                                            <p:fltVal val="0"/>
                                          </p:val>
                                        </p:tav>
                                        <p:tav tm="100000">
                                          <p:val>
                                            <p:strVal val="#ppt_w"/>
                                          </p:val>
                                        </p:tav>
                                      </p:tavLst>
                                    </p:anim>
                                    <p:anim calcmode="lin" valueType="num">
                                      <p:cBhvr>
                                        <p:cTn id="24" dur="1250" fill="hold"/>
                                        <p:tgtEl>
                                          <p:spTgt spid="1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10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250" fill="hold"/>
                                        <p:tgtEl>
                                          <p:spTgt spid="23"/>
                                        </p:tgtEl>
                                        <p:attrNameLst>
                                          <p:attrName>ppt_w</p:attrName>
                                        </p:attrNameLst>
                                      </p:cBhvr>
                                      <p:tavLst>
                                        <p:tav tm="0">
                                          <p:val>
                                            <p:fltVal val="0"/>
                                          </p:val>
                                        </p:tav>
                                        <p:tav tm="100000">
                                          <p:val>
                                            <p:strVal val="#ppt_w"/>
                                          </p:val>
                                        </p:tav>
                                      </p:tavLst>
                                    </p:anim>
                                    <p:anim calcmode="lin" valueType="num">
                                      <p:cBhvr>
                                        <p:cTn id="28" dur="1250" fill="hold"/>
                                        <p:tgtEl>
                                          <p:spTgt spid="2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250" fill="hold"/>
                                        <p:tgtEl>
                                          <p:spTgt spid="11"/>
                                        </p:tgtEl>
                                        <p:attrNameLst>
                                          <p:attrName>ppt_w</p:attrName>
                                        </p:attrNameLst>
                                      </p:cBhvr>
                                      <p:tavLst>
                                        <p:tav tm="0">
                                          <p:val>
                                            <p:fltVal val="0"/>
                                          </p:val>
                                        </p:tav>
                                        <p:tav tm="100000">
                                          <p:val>
                                            <p:strVal val="#ppt_w"/>
                                          </p:val>
                                        </p:tav>
                                      </p:tavLst>
                                    </p:anim>
                                    <p:anim calcmode="lin" valueType="num">
                                      <p:cBhvr>
                                        <p:cTn id="32" dur="1250" fill="hold"/>
                                        <p:tgtEl>
                                          <p:spTgt spid="1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75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750" fill="hold"/>
                                        <p:tgtEl>
                                          <p:spTgt spid="17"/>
                                        </p:tgtEl>
                                        <p:attrNameLst>
                                          <p:attrName>ppt_w</p:attrName>
                                        </p:attrNameLst>
                                      </p:cBhvr>
                                      <p:tavLst>
                                        <p:tav tm="0">
                                          <p:val>
                                            <p:fltVal val="0"/>
                                          </p:val>
                                        </p:tav>
                                        <p:tav tm="100000">
                                          <p:val>
                                            <p:strVal val="#ppt_w"/>
                                          </p:val>
                                        </p:tav>
                                      </p:tavLst>
                                    </p:anim>
                                    <p:anim calcmode="lin" valueType="num">
                                      <p:cBhvr>
                                        <p:cTn id="36" dur="1750" fill="hold"/>
                                        <p:tgtEl>
                                          <p:spTgt spid="17"/>
                                        </p:tgtEl>
                                        <p:attrNameLst>
                                          <p:attrName>ppt_h</p:attrName>
                                        </p:attrNameLst>
                                      </p:cBhvr>
                                      <p:tavLst>
                                        <p:tav tm="0">
                                          <p:val>
                                            <p:fltVal val="0"/>
                                          </p:val>
                                        </p:tav>
                                        <p:tav tm="100000">
                                          <p:val>
                                            <p:strVal val="#ppt_h"/>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10" presetClass="entr" presetSubtype="0" fill="hold" nodeType="afterEffect">
                                  <p:stCondLst>
                                    <p:cond delay="50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childTnLst>
                                </p:cTn>
                              </p:par>
                            </p:childTnLst>
                          </p:cTn>
                        </p:par>
                        <p:par>
                          <p:cTn id="47" fill="hold">
                            <p:stCondLst>
                              <p:cond delay="5500"/>
                            </p:stCondLst>
                            <p:childTnLst>
                              <p:par>
                                <p:cTn id="48" presetID="27" presetClass="emph" presetSubtype="0" repeatCount="3000" fill="remove" grpId="1" nodeType="afterEffect">
                                  <p:stCondLst>
                                    <p:cond delay="0"/>
                                  </p:stCondLst>
                                  <p:childTnLst>
                                    <p:animClr clrSpc="rgb" dir="cw">
                                      <p:cBhvr override="childStyle">
                                        <p:cTn id="49" dur="250" autoRev="1" fill="remove"/>
                                        <p:tgtEl>
                                          <p:spTgt spid="9"/>
                                        </p:tgtEl>
                                        <p:attrNameLst>
                                          <p:attrName>style.color</p:attrName>
                                        </p:attrNameLst>
                                      </p:cBhvr>
                                      <p:to>
                                        <a:schemeClr val="bg1"/>
                                      </p:to>
                                    </p:animClr>
                                    <p:animClr clrSpc="rgb" dir="cw">
                                      <p:cBhvr>
                                        <p:cTn id="50" dur="250" autoRev="1" fill="remove"/>
                                        <p:tgtEl>
                                          <p:spTgt spid="9"/>
                                        </p:tgtEl>
                                        <p:attrNameLst>
                                          <p:attrName>fillcolor</p:attrName>
                                        </p:attrNameLst>
                                      </p:cBhvr>
                                      <p:to>
                                        <a:schemeClr val="bg1"/>
                                      </p:to>
                                    </p:animClr>
                                    <p:set>
                                      <p:cBhvr>
                                        <p:cTn id="51" dur="250" autoRev="1" fill="remove"/>
                                        <p:tgtEl>
                                          <p:spTgt spid="9"/>
                                        </p:tgtEl>
                                        <p:attrNameLst>
                                          <p:attrName>fill.type</p:attrName>
                                        </p:attrNameLst>
                                      </p:cBhvr>
                                      <p:to>
                                        <p:strVal val="solid"/>
                                      </p:to>
                                    </p:set>
                                    <p:set>
                                      <p:cBhvr>
                                        <p:cTn id="52" dur="250" autoRev="1" fill="remove"/>
                                        <p:tgtEl>
                                          <p:spTgt spid="9"/>
                                        </p:tgtEl>
                                        <p:attrNameLst>
                                          <p:attrName>fill.on</p:attrName>
                                        </p:attrNameLst>
                                      </p:cBhvr>
                                      <p:to>
                                        <p:strVal val="true"/>
                                      </p:to>
                                    </p:set>
                                  </p:childTnLst>
                                </p:cTn>
                              </p:par>
                              <p:par>
                                <p:cTn id="53" presetID="27" presetClass="emph" presetSubtype="0" repeatCount="3000" fill="remove" grpId="1" nodeType="withEffect">
                                  <p:stCondLst>
                                    <p:cond delay="250"/>
                                  </p:stCondLst>
                                  <p:childTnLst>
                                    <p:animClr clrSpc="rgb" dir="cw">
                                      <p:cBhvr override="childStyle">
                                        <p:cTn id="54" dur="375" autoRev="1" fill="remove"/>
                                        <p:tgtEl>
                                          <p:spTgt spid="14"/>
                                        </p:tgtEl>
                                        <p:attrNameLst>
                                          <p:attrName>style.color</p:attrName>
                                        </p:attrNameLst>
                                      </p:cBhvr>
                                      <p:to>
                                        <a:schemeClr val="bg1"/>
                                      </p:to>
                                    </p:animClr>
                                    <p:animClr clrSpc="rgb" dir="cw">
                                      <p:cBhvr>
                                        <p:cTn id="55" dur="375" autoRev="1" fill="remove"/>
                                        <p:tgtEl>
                                          <p:spTgt spid="14"/>
                                        </p:tgtEl>
                                        <p:attrNameLst>
                                          <p:attrName>fillcolor</p:attrName>
                                        </p:attrNameLst>
                                      </p:cBhvr>
                                      <p:to>
                                        <a:schemeClr val="bg1"/>
                                      </p:to>
                                    </p:animClr>
                                    <p:set>
                                      <p:cBhvr>
                                        <p:cTn id="56" dur="375" autoRev="1" fill="remove"/>
                                        <p:tgtEl>
                                          <p:spTgt spid="14"/>
                                        </p:tgtEl>
                                        <p:attrNameLst>
                                          <p:attrName>fill.type</p:attrName>
                                        </p:attrNameLst>
                                      </p:cBhvr>
                                      <p:to>
                                        <p:strVal val="solid"/>
                                      </p:to>
                                    </p:set>
                                    <p:set>
                                      <p:cBhvr>
                                        <p:cTn id="57" dur="375" autoRev="1" fill="remove"/>
                                        <p:tgtEl>
                                          <p:spTgt spid="14"/>
                                        </p:tgtEl>
                                        <p:attrNameLst>
                                          <p:attrName>fill.on</p:attrName>
                                        </p:attrNameLst>
                                      </p:cBhvr>
                                      <p:to>
                                        <p:strVal val="true"/>
                                      </p:to>
                                    </p:set>
                                  </p:childTnLst>
                                </p:cTn>
                              </p:par>
                              <p:par>
                                <p:cTn id="58" presetID="26" presetClass="emph" presetSubtype="0" repeatCount="3000" fill="hold" grpId="1" nodeType="withEffect">
                                  <p:stCondLst>
                                    <p:cond delay="0"/>
                                  </p:stCondLst>
                                  <p:childTnLst>
                                    <p:animEffect transition="out" filter="fade">
                                      <p:cBhvr>
                                        <p:cTn id="59" dur="500" tmFilter="0, 0; .2, .5; .8, .5; 1, 0"/>
                                        <p:tgtEl>
                                          <p:spTgt spid="15"/>
                                        </p:tgtEl>
                                      </p:cBhvr>
                                    </p:animEffect>
                                    <p:animScale>
                                      <p:cBhvr>
                                        <p:cTn id="60" dur="250" autoRev="1" fill="hold"/>
                                        <p:tgtEl>
                                          <p:spTgt spid="15"/>
                                        </p:tgtEl>
                                      </p:cBhvr>
                                      <p:by x="105000" y="105000"/>
                                    </p:animScale>
                                  </p:childTnLst>
                                </p:cTn>
                              </p:par>
                              <p:par>
                                <p:cTn id="61" presetID="27" presetClass="emph" presetSubtype="0" repeatCount="3000" fill="remove" grpId="1" nodeType="withEffect">
                                  <p:stCondLst>
                                    <p:cond delay="250"/>
                                  </p:stCondLst>
                                  <p:childTnLst>
                                    <p:animClr clrSpc="rgb" dir="cw">
                                      <p:cBhvr override="childStyle">
                                        <p:cTn id="62" dur="250" autoRev="1" fill="remove"/>
                                        <p:tgtEl>
                                          <p:spTgt spid="23"/>
                                        </p:tgtEl>
                                        <p:attrNameLst>
                                          <p:attrName>style.color</p:attrName>
                                        </p:attrNameLst>
                                      </p:cBhvr>
                                      <p:to>
                                        <a:schemeClr val="bg1"/>
                                      </p:to>
                                    </p:animClr>
                                    <p:animClr clrSpc="rgb" dir="cw">
                                      <p:cBhvr>
                                        <p:cTn id="63" dur="250" autoRev="1" fill="remove"/>
                                        <p:tgtEl>
                                          <p:spTgt spid="23"/>
                                        </p:tgtEl>
                                        <p:attrNameLst>
                                          <p:attrName>fillcolor</p:attrName>
                                        </p:attrNameLst>
                                      </p:cBhvr>
                                      <p:to>
                                        <a:schemeClr val="bg1"/>
                                      </p:to>
                                    </p:animClr>
                                    <p:set>
                                      <p:cBhvr>
                                        <p:cTn id="64" dur="250" autoRev="1" fill="remove"/>
                                        <p:tgtEl>
                                          <p:spTgt spid="23"/>
                                        </p:tgtEl>
                                        <p:attrNameLst>
                                          <p:attrName>fill.type</p:attrName>
                                        </p:attrNameLst>
                                      </p:cBhvr>
                                      <p:to>
                                        <p:strVal val="solid"/>
                                      </p:to>
                                    </p:set>
                                    <p:set>
                                      <p:cBhvr>
                                        <p:cTn id="65" dur="250" autoRev="1" fill="remove"/>
                                        <p:tgtEl>
                                          <p:spTgt spid="23"/>
                                        </p:tgtEl>
                                        <p:attrNameLst>
                                          <p:attrName>fill.on</p:attrName>
                                        </p:attrNameLst>
                                      </p:cBhvr>
                                      <p:to>
                                        <p:strVal val="true"/>
                                      </p:to>
                                    </p:set>
                                  </p:childTnLst>
                                </p:cTn>
                              </p:par>
                              <p:par>
                                <p:cTn id="66" presetID="27" presetClass="emph" presetSubtype="0" repeatCount="3000" fill="remove" grpId="1" nodeType="withEffect">
                                  <p:stCondLst>
                                    <p:cond delay="250"/>
                                  </p:stCondLst>
                                  <p:childTnLst>
                                    <p:animClr clrSpc="rgb" dir="cw">
                                      <p:cBhvr override="childStyle">
                                        <p:cTn id="67" dur="250" autoRev="1" fill="remove"/>
                                        <p:tgtEl>
                                          <p:spTgt spid="17"/>
                                        </p:tgtEl>
                                        <p:attrNameLst>
                                          <p:attrName>style.color</p:attrName>
                                        </p:attrNameLst>
                                      </p:cBhvr>
                                      <p:to>
                                        <a:schemeClr val="bg1"/>
                                      </p:to>
                                    </p:animClr>
                                    <p:animClr clrSpc="rgb" dir="cw">
                                      <p:cBhvr>
                                        <p:cTn id="68" dur="250" autoRev="1" fill="remove"/>
                                        <p:tgtEl>
                                          <p:spTgt spid="17"/>
                                        </p:tgtEl>
                                        <p:attrNameLst>
                                          <p:attrName>fillcolor</p:attrName>
                                        </p:attrNameLst>
                                      </p:cBhvr>
                                      <p:to>
                                        <a:schemeClr val="bg1"/>
                                      </p:to>
                                    </p:animClr>
                                    <p:set>
                                      <p:cBhvr>
                                        <p:cTn id="69" dur="250" autoRev="1" fill="remove"/>
                                        <p:tgtEl>
                                          <p:spTgt spid="17"/>
                                        </p:tgtEl>
                                        <p:attrNameLst>
                                          <p:attrName>fill.type</p:attrName>
                                        </p:attrNameLst>
                                      </p:cBhvr>
                                      <p:to>
                                        <p:strVal val="solid"/>
                                      </p:to>
                                    </p:set>
                                    <p:set>
                                      <p:cBhvr>
                                        <p:cTn id="70" dur="250" autoRev="1" fill="remove"/>
                                        <p:tgtEl>
                                          <p:spTgt spid="17"/>
                                        </p:tgtEl>
                                        <p:attrNameLst>
                                          <p:attrName>fill.on</p:attrName>
                                        </p:attrNameLst>
                                      </p:cBhvr>
                                      <p:to>
                                        <p:strVal val="true"/>
                                      </p:to>
                                    </p:set>
                                  </p:childTnLst>
                                </p:cTn>
                              </p:par>
                              <p:par>
                                <p:cTn id="71" presetID="26" presetClass="emph" presetSubtype="0" repeatCount="3000" fill="hold" grpId="1" nodeType="withEffect">
                                  <p:stCondLst>
                                    <p:cond delay="500"/>
                                  </p:stCondLst>
                                  <p:childTnLst>
                                    <p:animEffect transition="out" filter="fade">
                                      <p:cBhvr>
                                        <p:cTn id="72" dur="500" tmFilter="0, 0; .2, .5; .8, .5; 1, 0"/>
                                        <p:tgtEl>
                                          <p:spTgt spid="11"/>
                                        </p:tgtEl>
                                      </p:cBhvr>
                                    </p:animEffect>
                                    <p:animScale>
                                      <p:cBhvr>
                                        <p:cTn id="73" dur="250" autoRev="1" fill="hold"/>
                                        <p:tgtEl>
                                          <p:spTgt spid="11"/>
                                        </p:tgtEl>
                                      </p:cBhvr>
                                      <p:by x="105000" y="105000"/>
                                    </p:animScale>
                                  </p:childTnLst>
                                </p:cTn>
                              </p:par>
                            </p:childTnLst>
                          </p:cTn>
                        </p:par>
                        <p:par>
                          <p:cTn id="74" fill="hold">
                            <p:stCondLst>
                              <p:cond delay="8000"/>
                            </p:stCondLst>
                            <p:childTnLst>
                              <p:par>
                                <p:cTn id="75" presetID="2" presetClass="entr" presetSubtype="4" fill="hold" grpId="0" nodeType="afterEffect">
                                  <p:stCondLst>
                                    <p:cond delay="0"/>
                                  </p:stCondLst>
                                  <p:iterate type="lt">
                                    <p:tmPct val="10000"/>
                                  </p:iterate>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fill="hold"/>
                                        <p:tgtEl>
                                          <p:spTgt spid="6"/>
                                        </p:tgtEl>
                                        <p:attrNameLst>
                                          <p:attrName>ppt_x</p:attrName>
                                        </p:attrNameLst>
                                      </p:cBhvr>
                                      <p:tavLst>
                                        <p:tav tm="0">
                                          <p:val>
                                            <p:strVal val="#ppt_x"/>
                                          </p:val>
                                        </p:tav>
                                        <p:tav tm="100000">
                                          <p:val>
                                            <p:strVal val="#ppt_x"/>
                                          </p:val>
                                        </p:tav>
                                      </p:tavLst>
                                    </p:anim>
                                    <p:anim calcmode="lin" valueType="num">
                                      <p:cBhvr additive="base">
                                        <p:cTn id="7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11" grpId="0" animBg="1"/>
      <p:bldP spid="11" grpId="1" animBg="1"/>
      <p:bldP spid="14" grpId="0" animBg="1"/>
      <p:bldP spid="14" grpId="1" animBg="1"/>
      <p:bldP spid="15" grpId="0" animBg="1"/>
      <p:bldP spid="15" grpId="1" animBg="1"/>
      <p:bldP spid="17" grpId="0" animBg="1"/>
      <p:bldP spid="17" grpId="1" animBg="1"/>
      <p:bldP spid="21" grpId="0" animBg="1"/>
      <p:bldP spid="23" grpId="0" animBg="1"/>
      <p:bldP spid="23" grpId="1" animBg="1"/>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725015" y="-11878"/>
            <a:ext cx="5230367" cy="4431779"/>
          </a:xfrm>
          <a:prstGeom prst="rect">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140574" y="3472815"/>
            <a:ext cx="3526663" cy="461665"/>
          </a:xfrm>
          <a:prstGeom prst="rect">
            <a:avLst/>
          </a:prstGeom>
        </p:spPr>
        <p:txBody>
          <a:bodyPr wrap="square">
            <a:spAutoFit/>
          </a:bodyPr>
          <a:lstStyle/>
          <a:p>
            <a:pPr marL="457200" lvl="0" indent="-457200">
              <a:buFont typeface="Wingdings" panose="05000000000000000000" pitchFamily="2" charset="2"/>
              <a:buChar char="l"/>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国资处网站登录</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7167244" y="4147185"/>
            <a:ext cx="3214241" cy="460375"/>
          </a:xfrm>
          <a:prstGeom prst="rect">
            <a:avLst/>
          </a:prstGeom>
        </p:spPr>
        <p:txBody>
          <a:bodyPr wrap="square">
            <a:spAutoFit/>
          </a:bodyPr>
          <a:lstStyle/>
          <a:p>
            <a:pPr marL="457200" lvl="0" indent="-457200">
              <a:buFont typeface="Wingdings" panose="05000000000000000000" pitchFamily="2" charset="2"/>
              <a:buChar char="l"/>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网址登录</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725015" y="3649216"/>
            <a:ext cx="5230367" cy="1565126"/>
            <a:chOff x="725015" y="3649216"/>
            <a:chExt cx="5230367" cy="1565126"/>
          </a:xfrm>
        </p:grpSpPr>
        <p:sp>
          <p:nvSpPr>
            <p:cNvPr id="4" name="流程图: 决策 3"/>
            <p:cNvSpPr/>
            <p:nvPr/>
          </p:nvSpPr>
          <p:spPr>
            <a:xfrm flipV="1">
              <a:off x="725015" y="3649216"/>
              <a:ext cx="5230367" cy="1565126"/>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3"/>
            <p:cNvSpPr txBox="1"/>
            <p:nvPr/>
          </p:nvSpPr>
          <p:spPr>
            <a:xfrm>
              <a:off x="2691779" y="3717032"/>
              <a:ext cx="1296145" cy="769441"/>
            </a:xfrm>
            <a:prstGeom prst="rect">
              <a:avLst/>
            </a:prstGeom>
            <a:noFill/>
            <a:effectLst/>
          </p:spPr>
          <p:txBody>
            <a:bodyPr wrap="square" rtlCol="0">
              <a:spAutoFit/>
            </a:bodyPr>
            <a:lstStyle/>
            <a:p>
              <a:pPr algn="ctr"/>
              <a:r>
                <a:rPr lang="en-US" altLang="zh-CN" sz="4400" b="1" dirty="0" smtClean="0">
                  <a:solidFill>
                    <a:schemeClr val="bg1"/>
                  </a:solidFill>
                  <a:latin typeface="锐字荣光黑简1.0" pitchFamily="2" charset="-122"/>
                  <a:ea typeface="锐字荣光黑简1.0" pitchFamily="2" charset="-122"/>
                </a:rPr>
                <a:t>01</a:t>
              </a:r>
              <a:endParaRPr lang="zh-CN" altLang="en-US" sz="4400" b="1" dirty="0">
                <a:solidFill>
                  <a:schemeClr val="bg1"/>
                </a:solidFill>
                <a:latin typeface="锐字荣光黑简1.0" pitchFamily="2" charset="-122"/>
                <a:ea typeface="锐字荣光黑简1.0" pitchFamily="2" charset="-122"/>
              </a:endParaRPr>
            </a:p>
          </p:txBody>
        </p:sp>
        <p:sp>
          <p:nvSpPr>
            <p:cNvPr id="22" name="等腰三角形 21"/>
            <p:cNvSpPr/>
            <p:nvPr/>
          </p:nvSpPr>
          <p:spPr>
            <a:xfrm flipV="1">
              <a:off x="3161496" y="4793905"/>
              <a:ext cx="306359" cy="1324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3"/>
            <p:cNvSpPr txBox="1"/>
            <p:nvPr/>
          </p:nvSpPr>
          <p:spPr>
            <a:xfrm>
              <a:off x="2278782" y="4387416"/>
              <a:ext cx="2021717" cy="307777"/>
            </a:xfrm>
            <a:prstGeom prst="rect">
              <a:avLst/>
            </a:prstGeom>
            <a:noFill/>
            <a:effectLst/>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a:t>
              </a:r>
              <a:r>
                <a:rPr lang="en-US" altLang="zh-CN" sz="1400" b="1" dirty="0" smtClean="0">
                  <a:solidFill>
                    <a:schemeClr val="bg1"/>
                  </a:solidFill>
                  <a:latin typeface="微软雅黑" panose="020B0503020204020204" pitchFamily="34" charset="-122"/>
                  <a:ea typeface="微软雅黑" panose="020B0503020204020204" pitchFamily="34" charset="-122"/>
                </a:rPr>
                <a:t>CONTENTS——</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3"/>
          <p:cNvSpPr txBox="1"/>
          <p:nvPr/>
        </p:nvSpPr>
        <p:spPr>
          <a:xfrm>
            <a:off x="6738620" y="1764030"/>
            <a:ext cx="4542790" cy="645160"/>
          </a:xfrm>
          <a:prstGeom prst="rect">
            <a:avLst/>
          </a:prstGeom>
          <a:noFill/>
          <a:effectLst/>
        </p:spPr>
        <p:txBody>
          <a:bodyPr wrap="square" rtlCol="0">
            <a:spAutoFit/>
          </a:bodyPr>
          <a:lstStyle/>
          <a:p>
            <a:pPr algn="ctr"/>
            <a:r>
              <a:rPr lang="zh-CN" altLang="en-US" sz="3600" b="1" dirty="0" smtClean="0">
                <a:solidFill>
                  <a:srgbClr val="0070C0"/>
                </a:solidFill>
                <a:latin typeface="微软雅黑" panose="020B0503020204020204" pitchFamily="34" charset="-122"/>
                <a:ea typeface="微软雅黑" panose="020B0503020204020204" pitchFamily="34" charset="-122"/>
              </a:rPr>
              <a:t>软件登录</a:t>
            </a:r>
          </a:p>
        </p:txBody>
      </p:sp>
      <p:pic>
        <p:nvPicPr>
          <p:cNvPr id="3" name="图片 2"/>
          <p:cNvPicPr>
            <a:picLocks noChangeAspect="1"/>
          </p:cNvPicPr>
          <p:nvPr/>
        </p:nvPicPr>
        <p:blipFill>
          <a:blip r:embed="rId4">
            <a:biLevel thresh="25000"/>
            <a:extLst>
              <a:ext uri="{28A0092B-C50C-407E-A947-70E740481C1C}">
                <a14:useLocalDpi xmlns="" xmlns:a14="http://schemas.microsoft.com/office/drawing/2010/main" val="0"/>
              </a:ext>
            </a:extLst>
          </a:blip>
          <a:stretch>
            <a:fillRect/>
          </a:stretch>
        </p:blipFill>
        <p:spPr>
          <a:xfrm>
            <a:off x="1377241" y="121026"/>
            <a:ext cx="3926744" cy="3931008"/>
          </a:xfrm>
          <a:prstGeom prst="rect">
            <a:avLst/>
          </a:prstGeom>
        </p:spPr>
      </p:pic>
      <p:grpSp>
        <p:nvGrpSpPr>
          <p:cNvPr id="7" name="组合 6"/>
          <p:cNvGrpSpPr/>
          <p:nvPr/>
        </p:nvGrpSpPr>
        <p:grpSpPr>
          <a:xfrm>
            <a:off x="7649340" y="5065249"/>
            <a:ext cx="1179281" cy="1086743"/>
            <a:chOff x="304800" y="673100"/>
            <a:chExt cx="4000500" cy="4000500"/>
          </a:xfrm>
          <a:effectLst>
            <a:outerShdw blurRad="444500" dist="254000" dir="8100000" algn="tr" rotWithShape="0">
              <a:prstClr val="black">
                <a:alpha val="50000"/>
              </a:prstClr>
            </a:outerShdw>
          </a:effectLst>
        </p:grpSpPr>
        <p:sp>
          <p:nvSpPr>
            <p:cNvPr id="20"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1"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23" name="组合 22"/>
          <p:cNvGrpSpPr/>
          <p:nvPr/>
        </p:nvGrpSpPr>
        <p:grpSpPr>
          <a:xfrm>
            <a:off x="6122188" y="5517158"/>
            <a:ext cx="630230" cy="580776"/>
            <a:chOff x="304800" y="673100"/>
            <a:chExt cx="4000500" cy="4000500"/>
          </a:xfrm>
          <a:effectLst>
            <a:outerShdw blurRad="444500" dist="254000" dir="8100000" algn="tr" rotWithShape="0">
              <a:prstClr val="black">
                <a:alpha val="50000"/>
              </a:prstClr>
            </a:outerShdw>
          </a:effectLst>
        </p:grpSpPr>
        <p:sp>
          <p:nvSpPr>
            <p:cNvPr id="24"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7"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29" name="组合 28"/>
          <p:cNvGrpSpPr/>
          <p:nvPr/>
        </p:nvGrpSpPr>
        <p:grpSpPr>
          <a:xfrm>
            <a:off x="6800977" y="5852698"/>
            <a:ext cx="890519" cy="820640"/>
            <a:chOff x="304800" y="673100"/>
            <a:chExt cx="4000500" cy="4000500"/>
          </a:xfrm>
          <a:effectLst>
            <a:outerShdw blurRad="444500" dist="254000" dir="8100000" algn="tr" rotWithShape="0">
              <a:prstClr val="black">
                <a:alpha val="50000"/>
              </a:prstClr>
            </a:outerShdw>
          </a:effectLst>
        </p:grpSpPr>
        <p:sp>
          <p:nvSpPr>
            <p:cNvPr id="30"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1"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32" name="组合 31"/>
          <p:cNvGrpSpPr/>
          <p:nvPr/>
        </p:nvGrpSpPr>
        <p:grpSpPr>
          <a:xfrm>
            <a:off x="9123480" y="5646756"/>
            <a:ext cx="685800" cy="631985"/>
            <a:chOff x="304800" y="673100"/>
            <a:chExt cx="4000500" cy="4000500"/>
          </a:xfrm>
          <a:effectLst>
            <a:outerShdw blurRad="444500" dist="254000" dir="8100000" algn="tr" rotWithShape="0">
              <a:prstClr val="black">
                <a:alpha val="50000"/>
              </a:prstClr>
            </a:outerShdw>
          </a:effectLst>
        </p:grpSpPr>
        <p:sp>
          <p:nvSpPr>
            <p:cNvPr id="37"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8"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39" name="组合 38"/>
          <p:cNvGrpSpPr/>
          <p:nvPr/>
        </p:nvGrpSpPr>
        <p:grpSpPr>
          <a:xfrm>
            <a:off x="2129917" y="5947755"/>
            <a:ext cx="588857" cy="542650"/>
            <a:chOff x="304800" y="673100"/>
            <a:chExt cx="4000500" cy="4000500"/>
          </a:xfrm>
          <a:effectLst>
            <a:outerShdw blurRad="444500" dist="254000" dir="8100000" algn="tr" rotWithShape="0">
              <a:prstClr val="black">
                <a:alpha val="50000"/>
              </a:prstClr>
            </a:outerShdw>
          </a:effectLst>
        </p:grpSpPr>
        <p:sp>
          <p:nvSpPr>
            <p:cNvPr id="40"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1"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42" name="组合 41"/>
          <p:cNvGrpSpPr/>
          <p:nvPr/>
        </p:nvGrpSpPr>
        <p:grpSpPr>
          <a:xfrm>
            <a:off x="5326539" y="5410725"/>
            <a:ext cx="252491" cy="232678"/>
            <a:chOff x="304800" y="673100"/>
            <a:chExt cx="4000500" cy="4000500"/>
          </a:xfrm>
          <a:effectLst>
            <a:outerShdw blurRad="444500" dist="254000" dir="8100000" algn="tr" rotWithShape="0">
              <a:prstClr val="black">
                <a:alpha val="50000"/>
              </a:prstClr>
            </a:outerShdw>
          </a:effectLst>
        </p:grpSpPr>
        <p:sp>
          <p:nvSpPr>
            <p:cNvPr id="43"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4"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45" name="组合 44"/>
          <p:cNvGrpSpPr/>
          <p:nvPr/>
        </p:nvGrpSpPr>
        <p:grpSpPr>
          <a:xfrm>
            <a:off x="4545149" y="5229627"/>
            <a:ext cx="529075" cy="487559"/>
            <a:chOff x="304800" y="673100"/>
            <a:chExt cx="4000500" cy="4000500"/>
          </a:xfrm>
          <a:effectLst>
            <a:outerShdw blurRad="444500" dist="254000" dir="8100000" algn="tr" rotWithShape="0">
              <a:prstClr val="black">
                <a:alpha val="50000"/>
              </a:prstClr>
            </a:outerShdw>
          </a:effectLst>
        </p:grpSpPr>
        <p:sp>
          <p:nvSpPr>
            <p:cNvPr id="46"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7"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48" name="组合 47"/>
          <p:cNvGrpSpPr/>
          <p:nvPr/>
        </p:nvGrpSpPr>
        <p:grpSpPr>
          <a:xfrm>
            <a:off x="9828798" y="4785261"/>
            <a:ext cx="1179281" cy="1086743"/>
            <a:chOff x="304800" y="673100"/>
            <a:chExt cx="4000500" cy="4000500"/>
          </a:xfrm>
          <a:effectLst>
            <a:outerShdw blurRad="444500" dist="254000" dir="8100000" algn="tr" rotWithShape="0">
              <a:prstClr val="black">
                <a:alpha val="50000"/>
              </a:prstClr>
            </a:outerShdw>
          </a:effectLst>
        </p:grpSpPr>
        <p:sp>
          <p:nvSpPr>
            <p:cNvPr id="49"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0"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51" name="组合 50"/>
          <p:cNvGrpSpPr/>
          <p:nvPr/>
        </p:nvGrpSpPr>
        <p:grpSpPr>
          <a:xfrm>
            <a:off x="5783739" y="5203708"/>
            <a:ext cx="223080" cy="205575"/>
            <a:chOff x="304800" y="673100"/>
            <a:chExt cx="4000500" cy="4000500"/>
          </a:xfrm>
          <a:effectLst>
            <a:outerShdw blurRad="444500" dist="254000" dir="8100000" algn="tr" rotWithShape="0">
              <a:prstClr val="black">
                <a:alpha val="50000"/>
              </a:prstClr>
            </a:outerShdw>
          </a:effectLst>
        </p:grpSpPr>
        <p:sp>
          <p:nvSpPr>
            <p:cNvPr id="52"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3"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54" name="组合 53"/>
          <p:cNvGrpSpPr/>
          <p:nvPr/>
        </p:nvGrpSpPr>
        <p:grpSpPr>
          <a:xfrm>
            <a:off x="3306820" y="5659742"/>
            <a:ext cx="1179281" cy="1086743"/>
            <a:chOff x="304800" y="673100"/>
            <a:chExt cx="4000500" cy="4000500"/>
          </a:xfrm>
          <a:effectLst>
            <a:outerShdw blurRad="444500" dist="254000" dir="8100000" algn="tr" rotWithShape="0">
              <a:prstClr val="black">
                <a:alpha val="50000"/>
              </a:prstClr>
            </a:outerShdw>
          </a:effectLst>
        </p:grpSpPr>
        <p:sp>
          <p:nvSpPr>
            <p:cNvPr id="55"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6"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57" name="组合 56"/>
          <p:cNvGrpSpPr/>
          <p:nvPr/>
        </p:nvGrpSpPr>
        <p:grpSpPr>
          <a:xfrm>
            <a:off x="2638761" y="5508523"/>
            <a:ext cx="520192" cy="479373"/>
            <a:chOff x="304800" y="673100"/>
            <a:chExt cx="4000500" cy="4000500"/>
          </a:xfrm>
          <a:effectLst>
            <a:outerShdw blurRad="444500" dist="254000" dir="8100000" algn="tr" rotWithShape="0">
              <a:prstClr val="black">
                <a:alpha val="50000"/>
              </a:prstClr>
            </a:outerShdw>
          </a:effectLst>
        </p:grpSpPr>
        <p:sp>
          <p:nvSpPr>
            <p:cNvPr id="58"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9"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60" name="组合 59"/>
          <p:cNvGrpSpPr/>
          <p:nvPr/>
        </p:nvGrpSpPr>
        <p:grpSpPr>
          <a:xfrm>
            <a:off x="1654473" y="5807684"/>
            <a:ext cx="316877" cy="292012"/>
            <a:chOff x="304800" y="673100"/>
            <a:chExt cx="4000500" cy="4000500"/>
          </a:xfrm>
          <a:effectLst>
            <a:outerShdw blurRad="444500" dist="254000" dir="8100000" algn="tr" rotWithShape="0">
              <a:prstClr val="black">
                <a:alpha val="50000"/>
              </a:prstClr>
            </a:outerShdw>
          </a:effectLst>
        </p:grpSpPr>
        <p:sp>
          <p:nvSpPr>
            <p:cNvPr id="61"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62"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63" name="组合 62"/>
          <p:cNvGrpSpPr/>
          <p:nvPr/>
        </p:nvGrpSpPr>
        <p:grpSpPr>
          <a:xfrm>
            <a:off x="1480509" y="5611944"/>
            <a:ext cx="158438" cy="146005"/>
            <a:chOff x="304800" y="673100"/>
            <a:chExt cx="4000500" cy="4000500"/>
          </a:xfrm>
          <a:effectLst>
            <a:outerShdw blurRad="444500" dist="254000" dir="8100000" algn="tr" rotWithShape="0">
              <a:prstClr val="black">
                <a:alpha val="50000"/>
              </a:prstClr>
            </a:outerShdw>
          </a:effectLst>
        </p:grpSpPr>
        <p:sp>
          <p:nvSpPr>
            <p:cNvPr id="64"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65"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sp>
        <p:nvSpPr>
          <p:cNvPr id="8" name="矩形 7"/>
          <p:cNvSpPr/>
          <p:nvPr/>
        </p:nvSpPr>
        <p:spPr>
          <a:xfrm>
            <a:off x="7140558" y="2738626"/>
            <a:ext cx="3108543"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统一身份认证登录</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400" tmFilter="0, 0; .2, .5; .8, .5; 1, 0"/>
                                        <p:tgtEl>
                                          <p:spTgt spid="36"/>
                                        </p:tgtEl>
                                      </p:cBhvr>
                                    </p:animEffect>
                                    <p:animScale>
                                      <p:cBhvr>
                                        <p:cTn id="11" dur="200" autoRev="1" fill="hold"/>
                                        <p:tgtEl>
                                          <p:spTgt spid="36"/>
                                        </p:tgtEl>
                                      </p:cBhvr>
                                      <p:by x="105000" y="105000"/>
                                    </p:animScale>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anim calcmode="lin" valueType="num">
                                      <p:cBhvr>
                                        <p:cTn id="16" dur="500" fill="hold"/>
                                        <p:tgtEl>
                                          <p:spTgt spid="33"/>
                                        </p:tgtEl>
                                        <p:attrNameLst>
                                          <p:attrName>ppt_x</p:attrName>
                                        </p:attrNameLst>
                                      </p:cBhvr>
                                      <p:tavLst>
                                        <p:tav tm="0">
                                          <p:val>
                                            <p:strVal val="#ppt_x"/>
                                          </p:val>
                                        </p:tav>
                                        <p:tav tm="100000">
                                          <p:val>
                                            <p:strVal val="#ppt_x"/>
                                          </p:val>
                                        </p:tav>
                                      </p:tavLst>
                                    </p:anim>
                                    <p:anim calcmode="lin" valueType="num">
                                      <p:cBhvr>
                                        <p:cTn id="17" dur="500" fill="hold"/>
                                        <p:tgtEl>
                                          <p:spTgt spid="33"/>
                                        </p:tgtEl>
                                        <p:attrNameLst>
                                          <p:attrName>ppt_y</p:attrName>
                                        </p:attrNameLst>
                                      </p:cBhvr>
                                      <p:tavLst>
                                        <p:tav tm="0">
                                          <p:val>
                                            <p:strVal val="#ppt_y-.1"/>
                                          </p:val>
                                        </p:tav>
                                        <p:tav tm="100000">
                                          <p:val>
                                            <p:strVal val="#ppt_y"/>
                                          </p:val>
                                        </p:tav>
                                      </p:tavLst>
                                    </p:anim>
                                  </p:childTnLst>
                                </p:cTn>
                              </p:par>
                              <p:par>
                                <p:cTn id="18" presetID="2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childTnLst>
                                </p:cTn>
                              </p:par>
                              <p:par>
                                <p:cTn id="22" presetID="8" presetClass="emph" presetSubtype="0" fill="hold" nodeType="withEffect">
                                  <p:stCondLst>
                                    <p:cond delay="0"/>
                                  </p:stCondLst>
                                  <p:childTnLst>
                                    <p:animRot by="-21600000">
                                      <p:cBhvr>
                                        <p:cTn id="23" dur="8200" fill="hold"/>
                                        <p:tgtEl>
                                          <p:spTgt spid="3"/>
                                        </p:tgtEl>
                                        <p:attrNameLst>
                                          <p:attrName>r</p:attrName>
                                        </p:attrNameLst>
                                      </p:cBhvr>
                                    </p:animRot>
                                  </p:childTnLst>
                                </p:cTn>
                              </p:par>
                              <p:par>
                                <p:cTn id="24" presetID="2" presetClass="entr" presetSubtype="2" fill="hold" grpId="0" nodeType="with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1+#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47" presetClass="entr" presetSubtype="0" fill="hold" grpId="0" nodeType="with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Effect transition="in" filter="fade">
                                      <p:cBhvr>
                                        <p:cTn id="30" dur="1250"/>
                                        <p:tgtEl>
                                          <p:spTgt spid="8"/>
                                        </p:tgtEl>
                                      </p:cBhvr>
                                    </p:animEffect>
                                    <p:anim calcmode="lin" valueType="num">
                                      <p:cBhvr>
                                        <p:cTn id="31" dur="1250" fill="hold"/>
                                        <p:tgtEl>
                                          <p:spTgt spid="8"/>
                                        </p:tgtEl>
                                        <p:attrNameLst>
                                          <p:attrName>ppt_x</p:attrName>
                                        </p:attrNameLst>
                                      </p:cBhvr>
                                      <p:tavLst>
                                        <p:tav tm="0">
                                          <p:val>
                                            <p:strVal val="#ppt_x"/>
                                          </p:val>
                                        </p:tav>
                                        <p:tav tm="100000">
                                          <p:val>
                                            <p:strVal val="#ppt_x"/>
                                          </p:val>
                                        </p:tav>
                                      </p:tavLst>
                                    </p:anim>
                                    <p:anim calcmode="lin" valueType="num">
                                      <p:cBhvr>
                                        <p:cTn id="32" dur="125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1250"/>
                                        <p:tgtEl>
                                          <p:spTgt spid="9"/>
                                        </p:tgtEl>
                                      </p:cBhvr>
                                    </p:animEffect>
                                    <p:anim calcmode="lin" valueType="num">
                                      <p:cBhvr>
                                        <p:cTn id="36" dur="1250" fill="hold"/>
                                        <p:tgtEl>
                                          <p:spTgt spid="9"/>
                                        </p:tgtEl>
                                        <p:attrNameLst>
                                          <p:attrName>ppt_x</p:attrName>
                                        </p:attrNameLst>
                                      </p:cBhvr>
                                      <p:tavLst>
                                        <p:tav tm="0">
                                          <p:val>
                                            <p:strVal val="#ppt_x"/>
                                          </p:val>
                                        </p:tav>
                                        <p:tav tm="100000">
                                          <p:val>
                                            <p:strVal val="#ppt_x"/>
                                          </p:val>
                                        </p:tav>
                                      </p:tavLst>
                                    </p:anim>
                                    <p:anim calcmode="lin" valueType="num">
                                      <p:cBhvr>
                                        <p:cTn id="37" dur="1250" fill="hold"/>
                                        <p:tgtEl>
                                          <p:spTgt spid="9"/>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Effect transition="in" filter="fade">
                                      <p:cBhvr>
                                        <p:cTn id="40" dur="1250"/>
                                        <p:tgtEl>
                                          <p:spTgt spid="11"/>
                                        </p:tgtEl>
                                      </p:cBhvr>
                                    </p:animEffect>
                                    <p:anim calcmode="lin" valueType="num">
                                      <p:cBhvr>
                                        <p:cTn id="41" dur="1250" fill="hold"/>
                                        <p:tgtEl>
                                          <p:spTgt spid="11"/>
                                        </p:tgtEl>
                                        <p:attrNameLst>
                                          <p:attrName>ppt_x</p:attrName>
                                        </p:attrNameLst>
                                      </p:cBhvr>
                                      <p:tavLst>
                                        <p:tav tm="0">
                                          <p:val>
                                            <p:strVal val="#ppt_x"/>
                                          </p:val>
                                        </p:tav>
                                        <p:tav tm="100000">
                                          <p:val>
                                            <p:strVal val="#ppt_x"/>
                                          </p:val>
                                        </p:tav>
                                      </p:tavLst>
                                    </p:anim>
                                    <p:anim calcmode="lin" valueType="num">
                                      <p:cBhvr>
                                        <p:cTn id="42" dur="125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9099"/>
                            </p:stCondLst>
                            <p:childTnLst>
                              <p:par>
                                <p:cTn id="44" presetID="26" presetClass="emph" presetSubtype="0" fill="hold" grpId="1" nodeType="afterEffect">
                                  <p:stCondLst>
                                    <p:cond delay="0"/>
                                  </p:stCondLst>
                                  <p:iterate type="lt">
                                    <p:tmPct val="0"/>
                                  </p:iterate>
                                  <p:childTnLst>
                                    <p:animEffect transition="out" filter="fade">
                                      <p:cBhvr>
                                        <p:cTn id="45" dur="500" tmFilter="0, 0; .2, .5; .8, .5; 1, 0"/>
                                        <p:tgtEl>
                                          <p:spTgt spid="35"/>
                                        </p:tgtEl>
                                      </p:cBhvr>
                                    </p:animEffect>
                                    <p:animScale>
                                      <p:cBhvr>
                                        <p:cTn id="46"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6" grpId="1" bldLvl="0" animBg="1"/>
      <p:bldP spid="9" grpId="0"/>
      <p:bldP spid="11" grpId="0"/>
      <p:bldP spid="35" grpId="0" bldLvl="0" animBg="1"/>
      <p:bldP spid="35" grpId="1" bldLvl="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114425" y="169545"/>
            <a:ext cx="6043295" cy="52197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系统登录</a:t>
            </a:r>
          </a:p>
        </p:txBody>
      </p:sp>
      <p:pic>
        <p:nvPicPr>
          <p:cNvPr id="151" name="Picture 3"/>
          <p:cNvPicPr>
            <a:picLocks noChangeAspect="1" noChangeArrowheads="1"/>
          </p:cNvPicPr>
          <p:nvPr/>
        </p:nvPicPr>
        <p:blipFill>
          <a:blip r:embed="rId3"/>
          <a:srcRect l="2766" t="57680" r="7205"/>
          <a:stretch>
            <a:fillRect/>
          </a:stretch>
        </p:blipFill>
        <p:spPr bwMode="auto">
          <a:xfrm>
            <a:off x="-223331" y="6774535"/>
            <a:ext cx="9251279" cy="170665"/>
          </a:xfrm>
          <a:prstGeom prst="rect">
            <a:avLst/>
          </a:prstGeom>
          <a:noFill/>
          <a:ln w="9525">
            <a:noFill/>
            <a:miter lim="800000"/>
            <a:headEnd/>
            <a:tailEnd/>
          </a:ln>
        </p:spPr>
      </p:pic>
      <p:pic>
        <p:nvPicPr>
          <p:cNvPr id="9" name="图片 8"/>
          <p:cNvPicPr/>
          <p:nvPr/>
        </p:nvPicPr>
        <p:blipFill>
          <a:blip r:embed="rId4" cstate="print"/>
          <a:stretch>
            <a:fillRect/>
          </a:stretch>
        </p:blipFill>
        <p:spPr>
          <a:xfrm>
            <a:off x="5166512" y="1142984"/>
            <a:ext cx="6723563" cy="2286016"/>
          </a:xfrm>
          <a:prstGeom prst="rect">
            <a:avLst/>
          </a:prstGeom>
        </p:spPr>
      </p:pic>
      <p:pic>
        <p:nvPicPr>
          <p:cNvPr id="11" name="图片 10"/>
          <p:cNvPicPr/>
          <p:nvPr/>
        </p:nvPicPr>
        <p:blipFill>
          <a:blip r:embed="rId5" cstate="print"/>
          <a:stretch>
            <a:fillRect/>
          </a:stretch>
        </p:blipFill>
        <p:spPr>
          <a:xfrm>
            <a:off x="5952330" y="3500438"/>
            <a:ext cx="5929354" cy="2786082"/>
          </a:xfrm>
          <a:prstGeom prst="rect">
            <a:avLst/>
          </a:prstGeom>
        </p:spPr>
      </p:pic>
      <p:sp>
        <p:nvSpPr>
          <p:cNvPr id="12" name="TextBox 11"/>
          <p:cNvSpPr txBox="1"/>
          <p:nvPr/>
        </p:nvSpPr>
        <p:spPr>
          <a:xfrm>
            <a:off x="1165984" y="1714488"/>
            <a:ext cx="4000528" cy="1292662"/>
          </a:xfrm>
          <a:prstGeom prst="rect">
            <a:avLst/>
          </a:prstGeom>
          <a:noFill/>
        </p:spPr>
        <p:txBody>
          <a:bodyPr wrap="square" rtlCol="0">
            <a:spAutoFit/>
          </a:bodyPr>
          <a:lstStyle/>
          <a:p>
            <a:r>
              <a:rPr lang="zh-CN" altLang="en-US" sz="2400" b="1" dirty="0" smtClean="0"/>
              <a:t>方法一：</a:t>
            </a:r>
            <a:endParaRPr lang="en-US" altLang="zh-CN" sz="2400" b="1" dirty="0" smtClean="0"/>
          </a:p>
          <a:p>
            <a:r>
              <a:rPr lang="zh-CN" altLang="en-US" dirty="0" smtClean="0"/>
              <a:t>         通过学校官网快速通道进入统一身份认证界面，并通过统一身份认证界面登录到资产管理系统。</a:t>
            </a:r>
            <a:endParaRPr lang="zh-CN" altLang="en-US" dirty="0"/>
          </a:p>
        </p:txBody>
      </p:sp>
      <p:sp>
        <p:nvSpPr>
          <p:cNvPr id="13" name="Freeform 45"/>
          <p:cNvSpPr>
            <a:spLocks noEditPoints="1"/>
          </p:cNvSpPr>
          <p:nvPr/>
        </p:nvSpPr>
        <p:spPr bwMode="auto">
          <a:xfrm flipH="1">
            <a:off x="1380297" y="3357562"/>
            <a:ext cx="2857520" cy="2571768"/>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wipe(left)">
                                      <p:cBhvr>
                                        <p:cTn id="12" dur="500"/>
                                        <p:tgtEl>
                                          <p:spTgt spid="151"/>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114425" y="169545"/>
            <a:ext cx="6043295" cy="52197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系统登录</a:t>
            </a:r>
          </a:p>
        </p:txBody>
      </p:sp>
      <p:pic>
        <p:nvPicPr>
          <p:cNvPr id="151" name="Picture 3"/>
          <p:cNvPicPr>
            <a:picLocks noChangeAspect="1" noChangeArrowheads="1"/>
          </p:cNvPicPr>
          <p:nvPr/>
        </p:nvPicPr>
        <p:blipFill>
          <a:blip r:embed="rId3"/>
          <a:srcRect l="2766" t="57680" r="7205"/>
          <a:stretch>
            <a:fillRect/>
          </a:stretch>
        </p:blipFill>
        <p:spPr bwMode="auto">
          <a:xfrm>
            <a:off x="-223331" y="6774535"/>
            <a:ext cx="9251279" cy="170665"/>
          </a:xfrm>
          <a:prstGeom prst="rect">
            <a:avLst/>
          </a:prstGeom>
          <a:noFill/>
          <a:ln w="9525">
            <a:noFill/>
            <a:miter lim="800000"/>
            <a:headEnd/>
            <a:tailEnd/>
          </a:ln>
        </p:spPr>
      </p:pic>
      <p:sp>
        <p:nvSpPr>
          <p:cNvPr id="12" name="TextBox 11"/>
          <p:cNvSpPr txBox="1"/>
          <p:nvPr/>
        </p:nvSpPr>
        <p:spPr>
          <a:xfrm>
            <a:off x="1165984" y="1714488"/>
            <a:ext cx="4000528" cy="1292662"/>
          </a:xfrm>
          <a:prstGeom prst="rect">
            <a:avLst/>
          </a:prstGeom>
          <a:noFill/>
        </p:spPr>
        <p:txBody>
          <a:bodyPr wrap="square" rtlCol="0">
            <a:spAutoFit/>
          </a:bodyPr>
          <a:lstStyle/>
          <a:p>
            <a:r>
              <a:rPr lang="zh-CN" altLang="en-US" sz="2400" b="1" dirty="0" smtClean="0"/>
              <a:t>方法二：</a:t>
            </a:r>
            <a:endParaRPr lang="en-US" altLang="zh-CN" sz="2400" b="1" dirty="0" smtClean="0"/>
          </a:p>
          <a:p>
            <a:r>
              <a:rPr lang="en-US" altLang="zh-CN" dirty="0" smtClean="0"/>
              <a:t>         </a:t>
            </a:r>
            <a:r>
              <a:rPr lang="zh-CN" altLang="en-US" dirty="0" smtClean="0"/>
              <a:t>通过国资处网站的服务平台中的国有资产管理系统按钮跳转到系统自带的登录页面登录。</a:t>
            </a:r>
            <a:endParaRPr lang="zh-CN" altLang="en-US" dirty="0"/>
          </a:p>
        </p:txBody>
      </p:sp>
      <p:sp>
        <p:nvSpPr>
          <p:cNvPr id="13" name="Freeform 45"/>
          <p:cNvSpPr>
            <a:spLocks noEditPoints="1"/>
          </p:cNvSpPr>
          <p:nvPr/>
        </p:nvSpPr>
        <p:spPr bwMode="auto">
          <a:xfrm flipH="1">
            <a:off x="1380297" y="3357562"/>
            <a:ext cx="2857520" cy="2571768"/>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p:nvPr/>
        </p:nvPicPr>
        <p:blipFill>
          <a:blip r:embed="rId4" cstate="print"/>
          <a:stretch>
            <a:fillRect/>
          </a:stretch>
        </p:blipFill>
        <p:spPr>
          <a:xfrm>
            <a:off x="5738016" y="785794"/>
            <a:ext cx="5774376" cy="54434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wipe(left)">
                                      <p:cBhvr>
                                        <p:cTn id="12" dur="500"/>
                                        <p:tgtEl>
                                          <p:spTgt spid="151"/>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114425" y="169545"/>
            <a:ext cx="6043295" cy="52197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系统登录</a:t>
            </a:r>
          </a:p>
        </p:txBody>
      </p:sp>
      <p:pic>
        <p:nvPicPr>
          <p:cNvPr id="151" name="Picture 3"/>
          <p:cNvPicPr>
            <a:picLocks noChangeAspect="1" noChangeArrowheads="1"/>
          </p:cNvPicPr>
          <p:nvPr/>
        </p:nvPicPr>
        <p:blipFill>
          <a:blip r:embed="rId3"/>
          <a:srcRect l="2766" t="57680" r="7205"/>
          <a:stretch>
            <a:fillRect/>
          </a:stretch>
        </p:blipFill>
        <p:spPr bwMode="auto">
          <a:xfrm>
            <a:off x="-223331" y="6774535"/>
            <a:ext cx="9251279" cy="170665"/>
          </a:xfrm>
          <a:prstGeom prst="rect">
            <a:avLst/>
          </a:prstGeom>
          <a:noFill/>
          <a:ln w="9525">
            <a:noFill/>
            <a:miter lim="800000"/>
            <a:headEnd/>
            <a:tailEnd/>
          </a:ln>
        </p:spPr>
      </p:pic>
      <p:sp>
        <p:nvSpPr>
          <p:cNvPr id="12" name="TextBox 11"/>
          <p:cNvSpPr txBox="1"/>
          <p:nvPr/>
        </p:nvSpPr>
        <p:spPr>
          <a:xfrm>
            <a:off x="1165984" y="1714488"/>
            <a:ext cx="4000528" cy="1292662"/>
          </a:xfrm>
          <a:prstGeom prst="rect">
            <a:avLst/>
          </a:prstGeom>
          <a:noFill/>
        </p:spPr>
        <p:txBody>
          <a:bodyPr wrap="square" rtlCol="0">
            <a:spAutoFit/>
          </a:bodyPr>
          <a:lstStyle/>
          <a:p>
            <a:r>
              <a:rPr lang="zh-CN" altLang="en-US" sz="2400" b="1" dirty="0" smtClean="0"/>
              <a:t>方法三：</a:t>
            </a:r>
            <a:endParaRPr lang="en-US" altLang="zh-CN" sz="2400" b="1" dirty="0" smtClean="0"/>
          </a:p>
          <a:p>
            <a:r>
              <a:rPr lang="zh-CN" altLang="en-US" dirty="0" smtClean="0"/>
              <a:t>         通过系统的网址：</a:t>
            </a:r>
            <a:r>
              <a:rPr lang="en-US" dirty="0" smtClean="0">
                <a:hlinkClick r:id="rId4"/>
              </a:rPr>
              <a:t>http://219.245.196.189:8013/zcgl/</a:t>
            </a:r>
            <a:r>
              <a:rPr lang="zh-CN" altLang="en-US" dirty="0" smtClean="0"/>
              <a:t>直接访问登录页面进行登录。</a:t>
            </a:r>
            <a:endParaRPr lang="zh-CN" altLang="en-US" dirty="0"/>
          </a:p>
        </p:txBody>
      </p:sp>
      <p:sp>
        <p:nvSpPr>
          <p:cNvPr id="13" name="Freeform 45"/>
          <p:cNvSpPr>
            <a:spLocks noEditPoints="1"/>
          </p:cNvSpPr>
          <p:nvPr/>
        </p:nvSpPr>
        <p:spPr bwMode="auto">
          <a:xfrm flipH="1">
            <a:off x="1380297" y="3357562"/>
            <a:ext cx="2857520" cy="2571768"/>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026" name="Picture 2"/>
          <p:cNvPicPr>
            <a:picLocks noChangeAspect="1" noChangeArrowheads="1"/>
          </p:cNvPicPr>
          <p:nvPr/>
        </p:nvPicPr>
        <p:blipFill>
          <a:blip r:embed="rId5"/>
          <a:srcRect/>
          <a:stretch>
            <a:fillRect/>
          </a:stretch>
        </p:blipFill>
        <p:spPr bwMode="auto">
          <a:xfrm>
            <a:off x="5272173" y="571480"/>
            <a:ext cx="6555868" cy="2927339"/>
          </a:xfrm>
          <a:prstGeom prst="rect">
            <a:avLst/>
          </a:prstGeom>
          <a:noFill/>
          <a:ln w="9525">
            <a:noFill/>
            <a:miter lim="800000"/>
            <a:headEnd/>
            <a:tailEnd/>
          </a:ln>
          <a:effectLst/>
        </p:spPr>
      </p:pic>
      <p:sp>
        <p:nvSpPr>
          <p:cNvPr id="10" name="TextBox 9"/>
          <p:cNvSpPr txBox="1"/>
          <p:nvPr/>
        </p:nvSpPr>
        <p:spPr>
          <a:xfrm>
            <a:off x="5666578" y="4103566"/>
            <a:ext cx="2714644" cy="1846659"/>
          </a:xfrm>
          <a:prstGeom prst="rect">
            <a:avLst/>
          </a:prstGeom>
          <a:noFill/>
        </p:spPr>
        <p:txBody>
          <a:bodyPr wrap="square" rtlCol="0">
            <a:spAutoFit/>
          </a:bodyPr>
          <a:lstStyle/>
          <a:p>
            <a:r>
              <a:rPr lang="zh-CN" altLang="en-US" sz="2400" b="1" dirty="0" smtClean="0"/>
              <a:t>注意：</a:t>
            </a:r>
            <a:endParaRPr lang="en-US" altLang="zh-CN" sz="2400" b="1" dirty="0" smtClean="0"/>
          </a:p>
          <a:p>
            <a:r>
              <a:rPr lang="zh-CN" altLang="en-US" dirty="0" smtClean="0"/>
              <a:t>         系统自带的登录页面初始密码为</a:t>
            </a:r>
            <a:r>
              <a:rPr lang="en-US" altLang="zh-CN" dirty="0" smtClean="0"/>
              <a:t>123456</a:t>
            </a:r>
            <a:r>
              <a:rPr lang="zh-CN" altLang="en-US" dirty="0" smtClean="0"/>
              <a:t>，首次登录需要修改密码，后期忘记密码联系国资处董宏刚老师进行修改</a:t>
            </a:r>
            <a:endParaRPr lang="zh-CN" altLang="en-US" dirty="0"/>
          </a:p>
        </p:txBody>
      </p:sp>
      <p:sp>
        <p:nvSpPr>
          <p:cNvPr id="14" name="Freeform 45"/>
          <p:cNvSpPr>
            <a:spLocks noEditPoints="1"/>
          </p:cNvSpPr>
          <p:nvPr/>
        </p:nvSpPr>
        <p:spPr bwMode="auto">
          <a:xfrm>
            <a:off x="9309916" y="4214818"/>
            <a:ext cx="2238377" cy="2003427"/>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wipe(left)">
                                      <p:cBhvr>
                                        <p:cTn id="12" dur="500"/>
                                        <p:tgtEl>
                                          <p:spTgt spid="151"/>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childTnLst>
                          </p:cTn>
                        </p:par>
                        <p:par>
                          <p:cTn id="18" fill="hold">
                            <p:stCondLst>
                              <p:cond delay="1000"/>
                            </p:stCondLst>
                            <p:childTnLst>
                              <p:par>
                                <p:cTn id="19" presetID="1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p:tgtEl>
                                          <p:spTgt spid="14"/>
                                        </p:tgtEl>
                                        <p:attrNameLst>
                                          <p:attrName>ppt_x</p:attrName>
                                        </p:attrNameLst>
                                      </p:cBhvr>
                                      <p:tavLst>
                                        <p:tav tm="0">
                                          <p:val>
                                            <p:strVal val="#ppt_x+#ppt_w*1.125000"/>
                                          </p:val>
                                        </p:tav>
                                        <p:tav tm="100000">
                                          <p:val>
                                            <p:strVal val="#ppt_x"/>
                                          </p:val>
                                        </p:tav>
                                      </p:tavLst>
                                    </p:anim>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3" grpId="0" bldLvl="0" animBg="1"/>
      <p:bldP spid="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725015" y="-11878"/>
            <a:ext cx="5230367" cy="4431779"/>
          </a:xfrm>
          <a:prstGeom prst="rect">
            <a:avLst/>
          </a:prstGeom>
          <a:blipFill dpi="0" rotWithShape="1">
            <a:blip r:embed="rId3">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140575" y="3472815"/>
            <a:ext cx="1859280" cy="460375"/>
          </a:xfrm>
          <a:prstGeom prst="rect">
            <a:avLst/>
          </a:prstGeom>
        </p:spPr>
        <p:txBody>
          <a:bodyPr wrap="square">
            <a:spAutoFit/>
          </a:bodyPr>
          <a:lstStyle/>
          <a:p>
            <a:pPr marL="457200" lvl="0" indent="-457200">
              <a:buFont typeface="Wingdings" panose="05000000000000000000" pitchFamily="2" charset="2"/>
              <a:buChar char="l"/>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图片上传</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7167245" y="4147185"/>
            <a:ext cx="1971040" cy="460375"/>
          </a:xfrm>
          <a:prstGeom prst="rect">
            <a:avLst/>
          </a:prstGeom>
        </p:spPr>
        <p:txBody>
          <a:bodyPr wrap="square">
            <a:spAutoFit/>
          </a:bodyPr>
          <a:lstStyle/>
          <a:p>
            <a:pPr marL="457200" lvl="0" indent="-457200">
              <a:buFont typeface="Wingdings" panose="05000000000000000000" pitchFamily="2" charset="2"/>
              <a:buChar char="l"/>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单据打印</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32"/>
          <p:cNvGrpSpPr/>
          <p:nvPr/>
        </p:nvGrpSpPr>
        <p:grpSpPr>
          <a:xfrm>
            <a:off x="725015" y="3649216"/>
            <a:ext cx="5230367" cy="1565126"/>
            <a:chOff x="725015" y="3649216"/>
            <a:chExt cx="5230367" cy="1565126"/>
          </a:xfrm>
        </p:grpSpPr>
        <p:sp>
          <p:nvSpPr>
            <p:cNvPr id="4" name="流程图: 决策 3"/>
            <p:cNvSpPr/>
            <p:nvPr/>
          </p:nvSpPr>
          <p:spPr>
            <a:xfrm flipV="1">
              <a:off x="725015" y="3649216"/>
              <a:ext cx="5230367" cy="1565126"/>
            </a:xfrm>
            <a:prstGeom prst="flowChartDecision">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3"/>
            <p:cNvSpPr txBox="1"/>
            <p:nvPr/>
          </p:nvSpPr>
          <p:spPr>
            <a:xfrm>
              <a:off x="2691779" y="3717032"/>
              <a:ext cx="1296145" cy="769441"/>
            </a:xfrm>
            <a:prstGeom prst="rect">
              <a:avLst/>
            </a:prstGeom>
            <a:noFill/>
            <a:effectLst/>
          </p:spPr>
          <p:txBody>
            <a:bodyPr wrap="square" rtlCol="0">
              <a:spAutoFit/>
            </a:bodyPr>
            <a:lstStyle/>
            <a:p>
              <a:pPr algn="ctr"/>
              <a:r>
                <a:rPr lang="en-US" altLang="zh-CN" sz="4400" b="1" dirty="0" smtClean="0">
                  <a:solidFill>
                    <a:schemeClr val="bg1"/>
                  </a:solidFill>
                  <a:latin typeface="锐字荣光黑简1.0" pitchFamily="2" charset="-122"/>
                  <a:ea typeface="锐字荣光黑简1.0" pitchFamily="2" charset="-122"/>
                </a:rPr>
                <a:t>02</a:t>
              </a:r>
              <a:endParaRPr lang="zh-CN" altLang="en-US" sz="4400" b="1" dirty="0">
                <a:solidFill>
                  <a:schemeClr val="bg1"/>
                </a:solidFill>
                <a:latin typeface="锐字荣光黑简1.0" pitchFamily="2" charset="-122"/>
                <a:ea typeface="锐字荣光黑简1.0" pitchFamily="2" charset="-122"/>
              </a:endParaRPr>
            </a:p>
          </p:txBody>
        </p:sp>
        <p:sp>
          <p:nvSpPr>
            <p:cNvPr id="22" name="等腰三角形 21"/>
            <p:cNvSpPr/>
            <p:nvPr/>
          </p:nvSpPr>
          <p:spPr>
            <a:xfrm flipV="1">
              <a:off x="3161496" y="4793905"/>
              <a:ext cx="306359" cy="1324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3"/>
            <p:cNvSpPr txBox="1"/>
            <p:nvPr/>
          </p:nvSpPr>
          <p:spPr>
            <a:xfrm>
              <a:off x="2278782" y="4387416"/>
              <a:ext cx="2021717" cy="307777"/>
            </a:xfrm>
            <a:prstGeom prst="rect">
              <a:avLst/>
            </a:prstGeom>
            <a:noFill/>
            <a:effectLst/>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a:t>
              </a:r>
              <a:r>
                <a:rPr lang="en-US" altLang="zh-CN" sz="1400" b="1" dirty="0" smtClean="0">
                  <a:solidFill>
                    <a:schemeClr val="bg1"/>
                  </a:solidFill>
                  <a:latin typeface="微软雅黑" panose="020B0503020204020204" pitchFamily="34" charset="-122"/>
                  <a:ea typeface="微软雅黑" panose="020B0503020204020204" pitchFamily="34" charset="-122"/>
                </a:rPr>
                <a:t>CONTENTS——</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3"/>
          <p:cNvSpPr txBox="1"/>
          <p:nvPr/>
        </p:nvSpPr>
        <p:spPr>
          <a:xfrm>
            <a:off x="6738620" y="1764030"/>
            <a:ext cx="4542790" cy="645160"/>
          </a:xfrm>
          <a:prstGeom prst="rect">
            <a:avLst/>
          </a:prstGeom>
          <a:noFill/>
          <a:effectLst/>
        </p:spPr>
        <p:txBody>
          <a:bodyPr wrap="square" rtlCol="0">
            <a:spAutoFit/>
          </a:bodyPr>
          <a:lstStyle/>
          <a:p>
            <a:pPr algn="ctr"/>
            <a:r>
              <a:rPr lang="zh-CN" altLang="en-US" sz="3600" b="1" dirty="0" smtClean="0">
                <a:solidFill>
                  <a:srgbClr val="0070C0"/>
                </a:solidFill>
                <a:latin typeface="微软雅黑" panose="020B0503020204020204" pitchFamily="34" charset="-122"/>
                <a:ea typeface="微软雅黑" panose="020B0503020204020204" pitchFamily="34" charset="-122"/>
              </a:rPr>
              <a:t>资产建账</a:t>
            </a:r>
          </a:p>
        </p:txBody>
      </p:sp>
      <p:pic>
        <p:nvPicPr>
          <p:cNvPr id="3" name="图片 2"/>
          <p:cNvPicPr>
            <a:picLocks noChangeAspect="1"/>
          </p:cNvPicPr>
          <p:nvPr/>
        </p:nvPicPr>
        <p:blipFill>
          <a:blip r:embed="rId4">
            <a:biLevel thresh="25000"/>
            <a:extLst>
              <a:ext uri="{28A0092B-C50C-407E-A947-70E740481C1C}">
                <a14:useLocalDpi xmlns="" xmlns:a14="http://schemas.microsoft.com/office/drawing/2010/main" val="0"/>
              </a:ext>
            </a:extLst>
          </a:blip>
          <a:stretch>
            <a:fillRect/>
          </a:stretch>
        </p:blipFill>
        <p:spPr>
          <a:xfrm>
            <a:off x="1377241" y="121026"/>
            <a:ext cx="3926744" cy="3931008"/>
          </a:xfrm>
          <a:prstGeom prst="rect">
            <a:avLst/>
          </a:prstGeom>
        </p:spPr>
      </p:pic>
      <p:grpSp>
        <p:nvGrpSpPr>
          <p:cNvPr id="7" name="组合 6"/>
          <p:cNvGrpSpPr/>
          <p:nvPr/>
        </p:nvGrpSpPr>
        <p:grpSpPr>
          <a:xfrm>
            <a:off x="7649340" y="5065249"/>
            <a:ext cx="1179281" cy="1086743"/>
            <a:chOff x="304800" y="673100"/>
            <a:chExt cx="4000500" cy="4000500"/>
          </a:xfrm>
          <a:effectLst>
            <a:outerShdw blurRad="444500" dist="254000" dir="8100000" algn="tr" rotWithShape="0">
              <a:prstClr val="black">
                <a:alpha val="50000"/>
              </a:prstClr>
            </a:outerShdw>
          </a:effectLst>
        </p:grpSpPr>
        <p:sp>
          <p:nvSpPr>
            <p:cNvPr id="20"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1"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12" name="组合 22"/>
          <p:cNvGrpSpPr/>
          <p:nvPr/>
        </p:nvGrpSpPr>
        <p:grpSpPr>
          <a:xfrm>
            <a:off x="6122188" y="5517158"/>
            <a:ext cx="630230" cy="580776"/>
            <a:chOff x="304800" y="673100"/>
            <a:chExt cx="4000500" cy="4000500"/>
          </a:xfrm>
          <a:effectLst>
            <a:outerShdw blurRad="444500" dist="254000" dir="8100000" algn="tr" rotWithShape="0">
              <a:prstClr val="black">
                <a:alpha val="50000"/>
              </a:prstClr>
            </a:outerShdw>
          </a:effectLst>
        </p:grpSpPr>
        <p:sp>
          <p:nvSpPr>
            <p:cNvPr id="24"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7"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3" name="组合 28"/>
          <p:cNvGrpSpPr/>
          <p:nvPr/>
        </p:nvGrpSpPr>
        <p:grpSpPr>
          <a:xfrm>
            <a:off x="6800977" y="5852698"/>
            <a:ext cx="890519" cy="820640"/>
            <a:chOff x="304800" y="673100"/>
            <a:chExt cx="4000500" cy="4000500"/>
          </a:xfrm>
          <a:effectLst>
            <a:outerShdw blurRad="444500" dist="254000" dir="8100000" algn="tr" rotWithShape="0">
              <a:prstClr val="black">
                <a:alpha val="50000"/>
              </a:prstClr>
            </a:outerShdw>
          </a:effectLst>
        </p:grpSpPr>
        <p:sp>
          <p:nvSpPr>
            <p:cNvPr id="30"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1"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4" name="组合 31"/>
          <p:cNvGrpSpPr/>
          <p:nvPr/>
        </p:nvGrpSpPr>
        <p:grpSpPr>
          <a:xfrm>
            <a:off x="9123480" y="5646756"/>
            <a:ext cx="685800" cy="631985"/>
            <a:chOff x="304800" y="673100"/>
            <a:chExt cx="4000500" cy="4000500"/>
          </a:xfrm>
          <a:effectLst>
            <a:outerShdw blurRad="444500" dist="254000" dir="8100000" algn="tr" rotWithShape="0">
              <a:prstClr val="black">
                <a:alpha val="50000"/>
              </a:prstClr>
            </a:outerShdw>
          </a:effectLst>
        </p:grpSpPr>
        <p:sp>
          <p:nvSpPr>
            <p:cNvPr id="37"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8"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15" name="组合 38"/>
          <p:cNvGrpSpPr/>
          <p:nvPr/>
        </p:nvGrpSpPr>
        <p:grpSpPr>
          <a:xfrm>
            <a:off x="2129917" y="5947755"/>
            <a:ext cx="588857" cy="542650"/>
            <a:chOff x="304800" y="673100"/>
            <a:chExt cx="4000500" cy="4000500"/>
          </a:xfrm>
          <a:effectLst>
            <a:outerShdw blurRad="444500" dist="254000" dir="8100000" algn="tr" rotWithShape="0">
              <a:prstClr val="black">
                <a:alpha val="50000"/>
              </a:prstClr>
            </a:outerShdw>
          </a:effectLst>
        </p:grpSpPr>
        <p:sp>
          <p:nvSpPr>
            <p:cNvPr id="40"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1"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6" name="组合 41"/>
          <p:cNvGrpSpPr/>
          <p:nvPr/>
        </p:nvGrpSpPr>
        <p:grpSpPr>
          <a:xfrm>
            <a:off x="5326539" y="5410725"/>
            <a:ext cx="252491" cy="232678"/>
            <a:chOff x="304800" y="673100"/>
            <a:chExt cx="4000500" cy="4000500"/>
          </a:xfrm>
          <a:effectLst>
            <a:outerShdw blurRad="444500" dist="254000" dir="8100000" algn="tr" rotWithShape="0">
              <a:prstClr val="black">
                <a:alpha val="50000"/>
              </a:prstClr>
            </a:outerShdw>
          </a:effectLst>
        </p:grpSpPr>
        <p:sp>
          <p:nvSpPr>
            <p:cNvPr id="43"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4"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8" name="组合 44"/>
          <p:cNvGrpSpPr/>
          <p:nvPr/>
        </p:nvGrpSpPr>
        <p:grpSpPr>
          <a:xfrm>
            <a:off x="4545149" y="5229627"/>
            <a:ext cx="529075" cy="487559"/>
            <a:chOff x="304800" y="673100"/>
            <a:chExt cx="4000500" cy="4000500"/>
          </a:xfrm>
          <a:effectLst>
            <a:outerShdw blurRad="444500" dist="254000" dir="8100000" algn="tr" rotWithShape="0">
              <a:prstClr val="black">
                <a:alpha val="50000"/>
              </a:prstClr>
            </a:outerShdw>
          </a:effectLst>
        </p:grpSpPr>
        <p:sp>
          <p:nvSpPr>
            <p:cNvPr id="46"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7"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19" name="组合 47"/>
          <p:cNvGrpSpPr/>
          <p:nvPr/>
        </p:nvGrpSpPr>
        <p:grpSpPr>
          <a:xfrm>
            <a:off x="9828798" y="4785261"/>
            <a:ext cx="1179281" cy="1086743"/>
            <a:chOff x="304800" y="673100"/>
            <a:chExt cx="4000500" cy="4000500"/>
          </a:xfrm>
          <a:effectLst>
            <a:outerShdw blurRad="444500" dist="254000" dir="8100000" algn="tr" rotWithShape="0">
              <a:prstClr val="black">
                <a:alpha val="50000"/>
              </a:prstClr>
            </a:outerShdw>
          </a:effectLst>
        </p:grpSpPr>
        <p:sp>
          <p:nvSpPr>
            <p:cNvPr id="49"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0"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23" name="组合 50"/>
          <p:cNvGrpSpPr/>
          <p:nvPr/>
        </p:nvGrpSpPr>
        <p:grpSpPr>
          <a:xfrm>
            <a:off x="5783739" y="5203708"/>
            <a:ext cx="223080" cy="205575"/>
            <a:chOff x="304800" y="673100"/>
            <a:chExt cx="4000500" cy="4000500"/>
          </a:xfrm>
          <a:effectLst>
            <a:outerShdw blurRad="444500" dist="254000" dir="8100000" algn="tr" rotWithShape="0">
              <a:prstClr val="black">
                <a:alpha val="50000"/>
              </a:prstClr>
            </a:outerShdw>
          </a:effectLst>
        </p:grpSpPr>
        <p:sp>
          <p:nvSpPr>
            <p:cNvPr id="52"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3"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29" name="组合 53"/>
          <p:cNvGrpSpPr/>
          <p:nvPr/>
        </p:nvGrpSpPr>
        <p:grpSpPr>
          <a:xfrm>
            <a:off x="3306820" y="5659742"/>
            <a:ext cx="1179281" cy="1086743"/>
            <a:chOff x="304800" y="673100"/>
            <a:chExt cx="4000500" cy="4000500"/>
          </a:xfrm>
          <a:effectLst>
            <a:outerShdw blurRad="444500" dist="254000" dir="8100000" algn="tr" rotWithShape="0">
              <a:prstClr val="black">
                <a:alpha val="50000"/>
              </a:prstClr>
            </a:outerShdw>
          </a:effectLst>
        </p:grpSpPr>
        <p:sp>
          <p:nvSpPr>
            <p:cNvPr id="55"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6"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grpSp>
        <p:nvGrpSpPr>
          <p:cNvPr id="32" name="组合 56"/>
          <p:cNvGrpSpPr/>
          <p:nvPr/>
        </p:nvGrpSpPr>
        <p:grpSpPr>
          <a:xfrm>
            <a:off x="2638761" y="5508523"/>
            <a:ext cx="520192" cy="479373"/>
            <a:chOff x="304800" y="673100"/>
            <a:chExt cx="4000500" cy="4000500"/>
          </a:xfrm>
          <a:effectLst>
            <a:outerShdw blurRad="444500" dist="254000" dir="8100000" algn="tr" rotWithShape="0">
              <a:prstClr val="black">
                <a:alpha val="50000"/>
              </a:prstClr>
            </a:outerShdw>
          </a:effectLst>
        </p:grpSpPr>
        <p:sp>
          <p:nvSpPr>
            <p:cNvPr id="58"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9"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33" name="组合 59"/>
          <p:cNvGrpSpPr/>
          <p:nvPr/>
        </p:nvGrpSpPr>
        <p:grpSpPr>
          <a:xfrm>
            <a:off x="1654473" y="5807684"/>
            <a:ext cx="316877" cy="292012"/>
            <a:chOff x="304800" y="673100"/>
            <a:chExt cx="4000500" cy="4000500"/>
          </a:xfrm>
          <a:effectLst>
            <a:outerShdw blurRad="444500" dist="254000" dir="8100000" algn="tr" rotWithShape="0">
              <a:prstClr val="black">
                <a:alpha val="50000"/>
              </a:prstClr>
            </a:outerShdw>
          </a:effectLst>
        </p:grpSpPr>
        <p:sp>
          <p:nvSpPr>
            <p:cNvPr id="61"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62"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grpSp>
        <p:nvGrpSpPr>
          <p:cNvPr id="34" name="组合 62"/>
          <p:cNvGrpSpPr/>
          <p:nvPr/>
        </p:nvGrpSpPr>
        <p:grpSpPr>
          <a:xfrm>
            <a:off x="1480509" y="5611944"/>
            <a:ext cx="158438" cy="146005"/>
            <a:chOff x="304800" y="673100"/>
            <a:chExt cx="4000500" cy="4000500"/>
          </a:xfrm>
          <a:effectLst>
            <a:outerShdw blurRad="444500" dist="254000" dir="8100000" algn="tr" rotWithShape="0">
              <a:prstClr val="black">
                <a:alpha val="50000"/>
              </a:prstClr>
            </a:outerShdw>
          </a:effectLst>
        </p:grpSpPr>
        <p:sp>
          <p:nvSpPr>
            <p:cNvPr id="64"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65"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grpSp>
      <p:sp>
        <p:nvSpPr>
          <p:cNvPr id="8" name="矩形 7"/>
          <p:cNvSpPr/>
          <p:nvPr/>
        </p:nvSpPr>
        <p:spPr>
          <a:xfrm>
            <a:off x="7140558" y="2738626"/>
            <a:ext cx="1877437" cy="461665"/>
          </a:xfrm>
          <a:prstGeom prst="rect">
            <a:avLst/>
          </a:prstGeom>
        </p:spPr>
        <p:txBody>
          <a:bodyPr wrap="none">
            <a:spAutoFit/>
          </a:bodyPr>
          <a:lstStyle/>
          <a:p>
            <a:pPr marL="457200" lvl="0" indent="-457200">
              <a:buFont typeface="Wingdings" panose="05000000000000000000" pitchFamily="2" charset="2"/>
              <a:buChar char="l"/>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资产建账</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400" tmFilter="0, 0; .2, .5; .8, .5; 1, 0"/>
                                        <p:tgtEl>
                                          <p:spTgt spid="36"/>
                                        </p:tgtEl>
                                      </p:cBhvr>
                                    </p:animEffect>
                                    <p:animScale>
                                      <p:cBhvr>
                                        <p:cTn id="11" dur="200" autoRev="1" fill="hold"/>
                                        <p:tgtEl>
                                          <p:spTgt spid="36"/>
                                        </p:tgtEl>
                                      </p:cBhvr>
                                      <p:by x="105000" y="105000"/>
                                    </p:animScale>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2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childTnLst>
                                </p:cTn>
                              </p:par>
                              <p:par>
                                <p:cTn id="22" presetID="8" presetClass="emph" presetSubtype="0" fill="hold" nodeType="withEffect">
                                  <p:stCondLst>
                                    <p:cond delay="0"/>
                                  </p:stCondLst>
                                  <p:childTnLst>
                                    <p:animRot by="-21600000">
                                      <p:cBhvr>
                                        <p:cTn id="23" dur="8200" fill="hold"/>
                                        <p:tgtEl>
                                          <p:spTgt spid="3"/>
                                        </p:tgtEl>
                                        <p:attrNameLst>
                                          <p:attrName>r</p:attrName>
                                        </p:attrNameLst>
                                      </p:cBhvr>
                                    </p:animRot>
                                  </p:childTnLst>
                                </p:cTn>
                              </p:par>
                              <p:par>
                                <p:cTn id="24" presetID="2" presetClass="entr" presetSubtype="2" fill="hold" grpId="0" nodeType="with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1+#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47" presetClass="entr" presetSubtype="0" fill="hold" grpId="0" nodeType="with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Effect transition="in" filter="fade">
                                      <p:cBhvr>
                                        <p:cTn id="30" dur="1250"/>
                                        <p:tgtEl>
                                          <p:spTgt spid="8"/>
                                        </p:tgtEl>
                                      </p:cBhvr>
                                    </p:animEffect>
                                    <p:anim calcmode="lin" valueType="num">
                                      <p:cBhvr>
                                        <p:cTn id="31" dur="1250" fill="hold"/>
                                        <p:tgtEl>
                                          <p:spTgt spid="8"/>
                                        </p:tgtEl>
                                        <p:attrNameLst>
                                          <p:attrName>ppt_x</p:attrName>
                                        </p:attrNameLst>
                                      </p:cBhvr>
                                      <p:tavLst>
                                        <p:tav tm="0">
                                          <p:val>
                                            <p:strVal val="#ppt_x"/>
                                          </p:val>
                                        </p:tav>
                                        <p:tav tm="100000">
                                          <p:val>
                                            <p:strVal val="#ppt_x"/>
                                          </p:val>
                                        </p:tav>
                                      </p:tavLst>
                                    </p:anim>
                                    <p:anim calcmode="lin" valueType="num">
                                      <p:cBhvr>
                                        <p:cTn id="32" dur="125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1250"/>
                                        <p:tgtEl>
                                          <p:spTgt spid="9"/>
                                        </p:tgtEl>
                                      </p:cBhvr>
                                    </p:animEffect>
                                    <p:anim calcmode="lin" valueType="num">
                                      <p:cBhvr>
                                        <p:cTn id="36" dur="1250" fill="hold"/>
                                        <p:tgtEl>
                                          <p:spTgt spid="9"/>
                                        </p:tgtEl>
                                        <p:attrNameLst>
                                          <p:attrName>ppt_x</p:attrName>
                                        </p:attrNameLst>
                                      </p:cBhvr>
                                      <p:tavLst>
                                        <p:tav tm="0">
                                          <p:val>
                                            <p:strVal val="#ppt_x"/>
                                          </p:val>
                                        </p:tav>
                                        <p:tav tm="100000">
                                          <p:val>
                                            <p:strVal val="#ppt_x"/>
                                          </p:val>
                                        </p:tav>
                                      </p:tavLst>
                                    </p:anim>
                                    <p:anim calcmode="lin" valueType="num">
                                      <p:cBhvr>
                                        <p:cTn id="37" dur="1250" fill="hold"/>
                                        <p:tgtEl>
                                          <p:spTgt spid="9"/>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Effect transition="in" filter="fade">
                                      <p:cBhvr>
                                        <p:cTn id="40" dur="1250"/>
                                        <p:tgtEl>
                                          <p:spTgt spid="11"/>
                                        </p:tgtEl>
                                      </p:cBhvr>
                                    </p:animEffect>
                                    <p:anim calcmode="lin" valueType="num">
                                      <p:cBhvr>
                                        <p:cTn id="41" dur="1250" fill="hold"/>
                                        <p:tgtEl>
                                          <p:spTgt spid="11"/>
                                        </p:tgtEl>
                                        <p:attrNameLst>
                                          <p:attrName>ppt_x</p:attrName>
                                        </p:attrNameLst>
                                      </p:cBhvr>
                                      <p:tavLst>
                                        <p:tav tm="0">
                                          <p:val>
                                            <p:strVal val="#ppt_x"/>
                                          </p:val>
                                        </p:tav>
                                        <p:tav tm="100000">
                                          <p:val>
                                            <p:strVal val="#ppt_x"/>
                                          </p:val>
                                        </p:tav>
                                      </p:tavLst>
                                    </p:anim>
                                    <p:anim calcmode="lin" valueType="num">
                                      <p:cBhvr>
                                        <p:cTn id="42" dur="125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9099"/>
                            </p:stCondLst>
                            <p:childTnLst>
                              <p:par>
                                <p:cTn id="44" presetID="26" presetClass="emph" presetSubtype="0" fill="hold" grpId="1" nodeType="afterEffect">
                                  <p:stCondLst>
                                    <p:cond delay="0"/>
                                  </p:stCondLst>
                                  <p:iterate type="lt">
                                    <p:tmPct val="0"/>
                                  </p:iterate>
                                  <p:childTnLst>
                                    <p:animEffect transition="out" filter="fade">
                                      <p:cBhvr>
                                        <p:cTn id="45" dur="500" tmFilter="0, 0; .2, .5; .8, .5; 1, 0"/>
                                        <p:tgtEl>
                                          <p:spTgt spid="35"/>
                                        </p:tgtEl>
                                      </p:cBhvr>
                                    </p:animEffect>
                                    <p:animScale>
                                      <p:cBhvr>
                                        <p:cTn id="46"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6" grpId="1" bldLvl="0" animBg="1"/>
      <p:bldP spid="9" grpId="0"/>
      <p:bldP spid="11" grpId="0"/>
      <p:bldP spid="35" grpId="0" bldLvl="0" animBg="1"/>
      <p:bldP spid="35" grpId="1" bldLvl="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114425" y="169545"/>
            <a:ext cx="4883150" cy="52197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资产建账</a:t>
            </a:r>
          </a:p>
        </p:txBody>
      </p:sp>
      <p:pic>
        <p:nvPicPr>
          <p:cNvPr id="151" name="Picture 3"/>
          <p:cNvPicPr>
            <a:picLocks noChangeAspect="1" noChangeArrowheads="1"/>
          </p:cNvPicPr>
          <p:nvPr/>
        </p:nvPicPr>
        <p:blipFill>
          <a:blip r:embed="rId3"/>
          <a:srcRect l="2766" t="57680" r="7205"/>
          <a:stretch>
            <a:fillRect/>
          </a:stretch>
        </p:blipFill>
        <p:spPr bwMode="auto">
          <a:xfrm>
            <a:off x="-223331" y="6774535"/>
            <a:ext cx="9251279" cy="170665"/>
          </a:xfrm>
          <a:prstGeom prst="rect">
            <a:avLst/>
          </a:prstGeom>
          <a:noFill/>
          <a:ln w="9525">
            <a:noFill/>
            <a:miter lim="800000"/>
            <a:headEnd/>
            <a:tailEnd/>
          </a:ln>
        </p:spPr>
      </p:pic>
      <p:sp>
        <p:nvSpPr>
          <p:cNvPr id="46" name="Line 113"/>
          <p:cNvSpPr>
            <a:spLocks noChangeShapeType="1"/>
          </p:cNvSpPr>
          <p:nvPr/>
        </p:nvSpPr>
        <p:spPr bwMode="auto">
          <a:xfrm>
            <a:off x="8881288" y="4786322"/>
            <a:ext cx="0" cy="936625"/>
          </a:xfrm>
          <a:prstGeom prst="line">
            <a:avLst/>
          </a:prstGeom>
          <a:noFill/>
          <a:ln w="9525">
            <a:solidFill>
              <a:srgbClr val="00CC00"/>
            </a:solidFill>
            <a:round/>
          </a:ln>
        </p:spPr>
        <p:txBody>
          <a:bodyPr/>
          <a:lstStyle/>
          <a:p>
            <a:endParaRPr lang="zh-CN" altLang="en-US"/>
          </a:p>
        </p:txBody>
      </p:sp>
      <p:sp>
        <p:nvSpPr>
          <p:cNvPr id="47" name="Line 115"/>
          <p:cNvSpPr>
            <a:spLocks noChangeShapeType="1"/>
          </p:cNvSpPr>
          <p:nvPr/>
        </p:nvSpPr>
        <p:spPr bwMode="auto">
          <a:xfrm>
            <a:off x="8881288" y="4786322"/>
            <a:ext cx="431800" cy="0"/>
          </a:xfrm>
          <a:prstGeom prst="line">
            <a:avLst/>
          </a:prstGeom>
          <a:noFill/>
          <a:ln w="9525">
            <a:solidFill>
              <a:srgbClr val="00CC00"/>
            </a:solidFill>
            <a:round/>
          </a:ln>
        </p:spPr>
        <p:txBody>
          <a:bodyPr/>
          <a:lstStyle/>
          <a:p>
            <a:endParaRPr lang="zh-CN" altLang="en-US"/>
          </a:p>
        </p:txBody>
      </p:sp>
      <p:sp>
        <p:nvSpPr>
          <p:cNvPr id="48" name="Line 116"/>
          <p:cNvSpPr>
            <a:spLocks noChangeShapeType="1"/>
          </p:cNvSpPr>
          <p:nvPr/>
        </p:nvSpPr>
        <p:spPr bwMode="auto">
          <a:xfrm>
            <a:off x="8881288" y="5289560"/>
            <a:ext cx="431800" cy="0"/>
          </a:xfrm>
          <a:prstGeom prst="line">
            <a:avLst/>
          </a:prstGeom>
          <a:noFill/>
          <a:ln w="9525">
            <a:solidFill>
              <a:srgbClr val="00CC00"/>
            </a:solidFill>
            <a:round/>
          </a:ln>
        </p:spPr>
        <p:txBody>
          <a:bodyPr/>
          <a:lstStyle/>
          <a:p>
            <a:endParaRPr lang="zh-CN" altLang="en-US"/>
          </a:p>
        </p:txBody>
      </p:sp>
      <p:sp>
        <p:nvSpPr>
          <p:cNvPr id="49" name="Line 117"/>
          <p:cNvSpPr>
            <a:spLocks noChangeShapeType="1"/>
          </p:cNvSpPr>
          <p:nvPr/>
        </p:nvSpPr>
        <p:spPr bwMode="auto">
          <a:xfrm>
            <a:off x="8881288" y="5722947"/>
            <a:ext cx="431800" cy="0"/>
          </a:xfrm>
          <a:prstGeom prst="line">
            <a:avLst/>
          </a:prstGeom>
          <a:noFill/>
          <a:ln w="9525">
            <a:solidFill>
              <a:srgbClr val="00CC00"/>
            </a:solidFill>
            <a:round/>
          </a:ln>
        </p:spPr>
        <p:txBody>
          <a:bodyPr/>
          <a:lstStyle/>
          <a:p>
            <a:endParaRPr lang="zh-CN" altLang="en-US"/>
          </a:p>
        </p:txBody>
      </p:sp>
      <p:sp>
        <p:nvSpPr>
          <p:cNvPr id="50" name="Text Box 118"/>
          <p:cNvSpPr txBox="1">
            <a:spLocks noChangeArrowheads="1"/>
          </p:cNvSpPr>
          <p:nvPr/>
        </p:nvSpPr>
        <p:spPr bwMode="auto">
          <a:xfrm>
            <a:off x="9738544" y="2236784"/>
            <a:ext cx="461962" cy="620712"/>
          </a:xfrm>
          <a:prstGeom prst="rect">
            <a:avLst/>
          </a:prstGeom>
          <a:noFill/>
          <a:ln w="9525">
            <a:noFill/>
            <a:miter lim="800000"/>
          </a:ln>
        </p:spPr>
        <p:txBody>
          <a:bodyPr vert="eaVert">
            <a:spAutoFit/>
          </a:bodyPr>
          <a:lstStyle/>
          <a:p>
            <a:r>
              <a:rPr lang="zh-CN" altLang="en-US" dirty="0">
                <a:solidFill>
                  <a:srgbClr val="FF0000"/>
                </a:solidFill>
                <a:latin typeface="Arial" panose="020B0604020202020204" pitchFamily="34" charset="0"/>
                <a:ea typeface="楷体" panose="02010609060101010101" pitchFamily="49" charset="-122"/>
              </a:rPr>
              <a:t>记账</a:t>
            </a:r>
          </a:p>
        </p:txBody>
      </p:sp>
      <p:sp>
        <p:nvSpPr>
          <p:cNvPr id="51" name="Text Box 119"/>
          <p:cNvSpPr txBox="1">
            <a:spLocks noChangeArrowheads="1"/>
          </p:cNvSpPr>
          <p:nvPr/>
        </p:nvSpPr>
        <p:spPr bwMode="auto">
          <a:xfrm>
            <a:off x="4615624" y="2822591"/>
            <a:ext cx="714375" cy="400050"/>
          </a:xfrm>
          <a:prstGeom prst="rect">
            <a:avLst/>
          </a:prstGeom>
          <a:noFill/>
          <a:ln w="9525">
            <a:noFill/>
            <a:miter lim="800000"/>
          </a:ln>
        </p:spPr>
        <p:txBody>
          <a:bodyPr>
            <a:spAutoFit/>
          </a:bodyPr>
          <a:lstStyle/>
          <a:p>
            <a:r>
              <a:rPr lang="zh-CN" altLang="en-US" sz="2000">
                <a:solidFill>
                  <a:srgbClr val="FF0000"/>
                </a:solidFill>
                <a:latin typeface="Arial" panose="020B0604020202020204" pitchFamily="34" charset="0"/>
                <a:ea typeface="楷体" panose="02010609060101010101" pitchFamily="49" charset="-122"/>
              </a:rPr>
              <a:t>通过</a:t>
            </a:r>
          </a:p>
        </p:txBody>
      </p:sp>
      <p:sp>
        <p:nvSpPr>
          <p:cNvPr id="52" name="Text Box 120"/>
          <p:cNvSpPr txBox="1">
            <a:spLocks noChangeArrowheads="1"/>
          </p:cNvSpPr>
          <p:nvPr/>
        </p:nvSpPr>
        <p:spPr bwMode="auto">
          <a:xfrm>
            <a:off x="6782545" y="2786058"/>
            <a:ext cx="714375" cy="369888"/>
          </a:xfrm>
          <a:prstGeom prst="rect">
            <a:avLst/>
          </a:prstGeom>
          <a:noFill/>
          <a:ln w="9525">
            <a:noFill/>
            <a:miter lim="800000"/>
          </a:ln>
        </p:spPr>
        <p:txBody>
          <a:bodyPr>
            <a:spAutoFit/>
          </a:bodyPr>
          <a:lstStyle/>
          <a:p>
            <a:r>
              <a:rPr lang="zh-CN" altLang="en-US" dirty="0">
                <a:solidFill>
                  <a:srgbClr val="FF0000"/>
                </a:solidFill>
                <a:latin typeface="Arial" panose="020B0604020202020204" pitchFamily="34" charset="0"/>
                <a:ea typeface="楷体" panose="02010609060101010101" pitchFamily="49" charset="-122"/>
              </a:rPr>
              <a:t>通过</a:t>
            </a:r>
          </a:p>
        </p:txBody>
      </p:sp>
      <p:sp>
        <p:nvSpPr>
          <p:cNvPr id="53" name="Text Box 121"/>
          <p:cNvSpPr txBox="1">
            <a:spLocks noChangeArrowheads="1"/>
          </p:cNvSpPr>
          <p:nvPr/>
        </p:nvSpPr>
        <p:spPr bwMode="auto">
          <a:xfrm>
            <a:off x="2308987" y="1093804"/>
            <a:ext cx="1000125" cy="400050"/>
          </a:xfrm>
          <a:prstGeom prst="rect">
            <a:avLst/>
          </a:prstGeom>
          <a:noFill/>
          <a:ln w="9525">
            <a:noFill/>
            <a:miter lim="800000"/>
          </a:ln>
        </p:spPr>
        <p:txBody>
          <a:bodyPr>
            <a:spAutoFit/>
          </a:bodyPr>
          <a:lstStyle/>
          <a:p>
            <a:r>
              <a:rPr lang="zh-CN" altLang="en-US" sz="2000">
                <a:solidFill>
                  <a:srgbClr val="FF0000"/>
                </a:solidFill>
                <a:latin typeface="Arial" panose="020B0604020202020204" pitchFamily="34" charset="0"/>
                <a:ea typeface="楷体" panose="02010609060101010101" pitchFamily="49" charset="-122"/>
              </a:rPr>
              <a:t>填写</a:t>
            </a:r>
          </a:p>
        </p:txBody>
      </p:sp>
      <p:sp>
        <p:nvSpPr>
          <p:cNvPr id="54" name="Text Box 124"/>
          <p:cNvSpPr txBox="1">
            <a:spLocks noChangeArrowheads="1"/>
          </p:cNvSpPr>
          <p:nvPr/>
        </p:nvSpPr>
        <p:spPr bwMode="auto">
          <a:xfrm>
            <a:off x="4528312" y="3456004"/>
            <a:ext cx="1000125" cy="400050"/>
          </a:xfrm>
          <a:prstGeom prst="rect">
            <a:avLst/>
          </a:prstGeom>
          <a:noFill/>
          <a:ln w="9525">
            <a:noFill/>
            <a:miter lim="800000"/>
          </a:ln>
        </p:spPr>
        <p:txBody>
          <a:bodyPr>
            <a:spAutoFit/>
          </a:bodyPr>
          <a:lstStyle/>
          <a:p>
            <a:r>
              <a:rPr lang="zh-CN" altLang="en-US" sz="2000" dirty="0">
                <a:solidFill>
                  <a:srgbClr val="FF3300"/>
                </a:solidFill>
                <a:latin typeface="Arial" panose="020B0604020202020204" pitchFamily="34" charset="0"/>
                <a:ea typeface="楷体" panose="02010609060101010101" pitchFamily="49" charset="-122"/>
              </a:rPr>
              <a:t>不通过</a:t>
            </a:r>
          </a:p>
        </p:txBody>
      </p:sp>
      <p:sp>
        <p:nvSpPr>
          <p:cNvPr id="55" name="Text Box 128"/>
          <p:cNvSpPr txBox="1">
            <a:spLocks noChangeArrowheads="1"/>
          </p:cNvSpPr>
          <p:nvPr/>
        </p:nvSpPr>
        <p:spPr bwMode="auto">
          <a:xfrm>
            <a:off x="9763888" y="3844932"/>
            <a:ext cx="357187" cy="584200"/>
          </a:xfrm>
          <a:prstGeom prst="rect">
            <a:avLst/>
          </a:prstGeom>
          <a:noFill/>
          <a:ln w="9525">
            <a:noFill/>
            <a:miter lim="800000"/>
          </a:ln>
        </p:spPr>
        <p:txBody>
          <a:bodyPr>
            <a:spAutoFit/>
          </a:bodyPr>
          <a:lstStyle/>
          <a:p>
            <a:r>
              <a:rPr lang="zh-CN" altLang="en-US" sz="1600" dirty="0">
                <a:solidFill>
                  <a:srgbClr val="FF0000"/>
                </a:solidFill>
                <a:latin typeface="Arial" panose="020B0604020202020204" pitchFamily="34" charset="0"/>
                <a:ea typeface="楷体" panose="02010609060101010101" pitchFamily="49" charset="-122"/>
              </a:rPr>
              <a:t>生成</a:t>
            </a:r>
          </a:p>
        </p:txBody>
      </p:sp>
      <p:sp>
        <p:nvSpPr>
          <p:cNvPr id="56" name="右箭头 55"/>
          <p:cNvSpPr/>
          <p:nvPr/>
        </p:nvSpPr>
        <p:spPr>
          <a:xfrm>
            <a:off x="2094674" y="1522429"/>
            <a:ext cx="928688"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57" name="下箭头 56"/>
          <p:cNvSpPr/>
          <p:nvPr/>
        </p:nvSpPr>
        <p:spPr>
          <a:xfrm>
            <a:off x="3809176" y="1785926"/>
            <a:ext cx="71452" cy="1093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58" name="TextBox 55"/>
          <p:cNvSpPr txBox="1">
            <a:spLocks noChangeArrowheads="1"/>
          </p:cNvSpPr>
          <p:nvPr/>
        </p:nvSpPr>
        <p:spPr bwMode="auto">
          <a:xfrm>
            <a:off x="3094799" y="2093929"/>
            <a:ext cx="461963" cy="547687"/>
          </a:xfrm>
          <a:prstGeom prst="rect">
            <a:avLst/>
          </a:prstGeom>
          <a:noFill/>
          <a:ln w="9525">
            <a:noFill/>
            <a:miter lim="800000"/>
          </a:ln>
        </p:spPr>
        <p:txBody>
          <a:bodyPr vert="eaVert" wrap="none">
            <a:spAutoFit/>
          </a:bodyPr>
          <a:lstStyle/>
          <a:p>
            <a:pPr eaLnBrk="0" hangingPunct="0"/>
            <a:r>
              <a:rPr lang="zh-CN" altLang="en-US" dirty="0">
                <a:solidFill>
                  <a:srgbClr val="FF0000"/>
                </a:solidFill>
              </a:rPr>
              <a:t>提交</a:t>
            </a:r>
          </a:p>
        </p:txBody>
      </p:sp>
      <p:sp>
        <p:nvSpPr>
          <p:cNvPr id="59" name="右箭头 58"/>
          <p:cNvSpPr/>
          <p:nvPr/>
        </p:nvSpPr>
        <p:spPr>
          <a:xfrm>
            <a:off x="4729924" y="3236929"/>
            <a:ext cx="48577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60" name="左箭头 59"/>
          <p:cNvSpPr/>
          <p:nvPr/>
        </p:nvSpPr>
        <p:spPr>
          <a:xfrm>
            <a:off x="4782312" y="3379804"/>
            <a:ext cx="504825"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dirty="0">
              <a:solidFill>
                <a:srgbClr val="00CC00"/>
              </a:solidFill>
            </a:endParaRPr>
          </a:p>
        </p:txBody>
      </p:sp>
      <p:sp>
        <p:nvSpPr>
          <p:cNvPr id="61" name="右箭头 60"/>
          <p:cNvSpPr/>
          <p:nvPr/>
        </p:nvSpPr>
        <p:spPr>
          <a:xfrm>
            <a:off x="6738112" y="3214686"/>
            <a:ext cx="615937" cy="93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62" name="直角上箭头 61"/>
          <p:cNvSpPr/>
          <p:nvPr/>
        </p:nvSpPr>
        <p:spPr>
          <a:xfrm flipH="1">
            <a:off x="1523174" y="2522554"/>
            <a:ext cx="1363663" cy="857250"/>
          </a:xfrm>
          <a:prstGeom prst="bentUpArrow">
            <a:avLst>
              <a:gd name="adj1" fmla="val 6796"/>
              <a:gd name="adj2" fmla="val 3337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63" name="矩形 83"/>
          <p:cNvSpPr>
            <a:spLocks noChangeArrowheads="1"/>
          </p:cNvSpPr>
          <p:nvPr/>
        </p:nvSpPr>
        <p:spPr bwMode="auto">
          <a:xfrm>
            <a:off x="1594612" y="3379804"/>
            <a:ext cx="882650" cy="369887"/>
          </a:xfrm>
          <a:prstGeom prst="rect">
            <a:avLst/>
          </a:prstGeom>
          <a:noFill/>
          <a:ln w="9525">
            <a:noFill/>
            <a:miter lim="800000"/>
          </a:ln>
        </p:spPr>
        <p:txBody>
          <a:bodyPr wrap="none">
            <a:spAutoFit/>
          </a:bodyPr>
          <a:lstStyle/>
          <a:p>
            <a:r>
              <a:rPr lang="zh-CN" altLang="en-US">
                <a:solidFill>
                  <a:srgbClr val="FF3300"/>
                </a:solidFill>
                <a:latin typeface="Arial" panose="020B0604020202020204" pitchFamily="34" charset="0"/>
                <a:ea typeface="楷体" panose="02010609060101010101" pitchFamily="49" charset="-122"/>
              </a:rPr>
              <a:t>不通过</a:t>
            </a:r>
          </a:p>
        </p:txBody>
      </p:sp>
      <p:sp>
        <p:nvSpPr>
          <p:cNvPr id="64" name="上箭头 63"/>
          <p:cNvSpPr/>
          <p:nvPr/>
        </p:nvSpPr>
        <p:spPr>
          <a:xfrm>
            <a:off x="10121075" y="2357433"/>
            <a:ext cx="142875" cy="428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65" name="下箭头 64"/>
          <p:cNvSpPr/>
          <p:nvPr/>
        </p:nvSpPr>
        <p:spPr>
          <a:xfrm>
            <a:off x="10121075" y="3857628"/>
            <a:ext cx="142875" cy="477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66" name="Freeform 45"/>
          <p:cNvSpPr>
            <a:spLocks noEditPoints="1"/>
          </p:cNvSpPr>
          <p:nvPr/>
        </p:nvSpPr>
        <p:spPr bwMode="auto">
          <a:xfrm flipH="1">
            <a:off x="1380298" y="4000504"/>
            <a:ext cx="2571768" cy="2286016"/>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Text Box 120"/>
          <p:cNvSpPr txBox="1">
            <a:spLocks noChangeArrowheads="1"/>
          </p:cNvSpPr>
          <p:nvPr/>
        </p:nvSpPr>
        <p:spPr bwMode="auto">
          <a:xfrm>
            <a:off x="8782800" y="3000372"/>
            <a:ext cx="714375" cy="369888"/>
          </a:xfrm>
          <a:prstGeom prst="rect">
            <a:avLst/>
          </a:prstGeom>
          <a:noFill/>
          <a:ln w="9525">
            <a:noFill/>
            <a:miter lim="800000"/>
          </a:ln>
        </p:spPr>
        <p:txBody>
          <a:bodyPr>
            <a:spAutoFit/>
          </a:bodyPr>
          <a:lstStyle/>
          <a:p>
            <a:r>
              <a:rPr lang="zh-CN" altLang="en-US">
                <a:solidFill>
                  <a:srgbClr val="FF0000"/>
                </a:solidFill>
                <a:latin typeface="Arial" panose="020B0604020202020204" pitchFamily="34" charset="0"/>
                <a:ea typeface="楷体" panose="02010609060101010101" pitchFamily="49" charset="-122"/>
              </a:rPr>
              <a:t>通过</a:t>
            </a:r>
          </a:p>
        </p:txBody>
      </p:sp>
      <p:sp>
        <p:nvSpPr>
          <p:cNvPr id="67" name="右箭头 66"/>
          <p:cNvSpPr/>
          <p:nvPr/>
        </p:nvSpPr>
        <p:spPr>
          <a:xfrm>
            <a:off x="8782809" y="3286124"/>
            <a:ext cx="571504" cy="71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68" name="左箭头 67"/>
          <p:cNvSpPr/>
          <p:nvPr/>
        </p:nvSpPr>
        <p:spPr>
          <a:xfrm>
            <a:off x="6782545" y="3357562"/>
            <a:ext cx="504825"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dirty="0">
              <a:solidFill>
                <a:srgbClr val="00CC00"/>
              </a:solidFill>
            </a:endParaRPr>
          </a:p>
        </p:txBody>
      </p:sp>
      <p:sp>
        <p:nvSpPr>
          <p:cNvPr id="69" name="Text Box 124"/>
          <p:cNvSpPr txBox="1">
            <a:spLocks noChangeArrowheads="1"/>
          </p:cNvSpPr>
          <p:nvPr/>
        </p:nvSpPr>
        <p:spPr bwMode="auto">
          <a:xfrm>
            <a:off x="6568231" y="3643314"/>
            <a:ext cx="1000125" cy="400110"/>
          </a:xfrm>
          <a:prstGeom prst="rect">
            <a:avLst/>
          </a:prstGeom>
          <a:noFill/>
          <a:ln w="9525">
            <a:noFill/>
            <a:miter lim="800000"/>
          </a:ln>
        </p:spPr>
        <p:txBody>
          <a:bodyPr wrap="square">
            <a:spAutoFit/>
          </a:bodyPr>
          <a:lstStyle/>
          <a:p>
            <a:r>
              <a:rPr lang="zh-CN" altLang="en-US" sz="2000" dirty="0">
                <a:solidFill>
                  <a:srgbClr val="FF3300"/>
                </a:solidFill>
                <a:latin typeface="Arial" panose="020B0604020202020204" pitchFamily="34" charset="0"/>
                <a:ea typeface="楷体" panose="02010609060101010101" pitchFamily="49" charset="-122"/>
              </a:rPr>
              <a:t>不通过</a:t>
            </a:r>
          </a:p>
        </p:txBody>
      </p:sp>
      <p:sp>
        <p:nvSpPr>
          <p:cNvPr id="3" name="矩形 2"/>
          <p:cNvSpPr/>
          <p:nvPr/>
        </p:nvSpPr>
        <p:spPr>
          <a:xfrm>
            <a:off x="1054735" y="1052195"/>
            <a:ext cx="1008380" cy="1440180"/>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mn-ea"/>
              </a:rPr>
              <a:t>资产领用人</a:t>
            </a:r>
          </a:p>
        </p:txBody>
      </p:sp>
      <p:sp>
        <p:nvSpPr>
          <p:cNvPr id="45" name="矩形 44"/>
          <p:cNvSpPr/>
          <p:nvPr/>
        </p:nvSpPr>
        <p:spPr>
          <a:xfrm>
            <a:off x="3086562" y="1214422"/>
            <a:ext cx="1508446" cy="57150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验收单</a:t>
            </a:r>
            <a:endParaRPr lang="zh-CN" altLang="en-US" sz="2800" b="1" dirty="0">
              <a:solidFill>
                <a:schemeClr val="tx1"/>
              </a:solidFill>
              <a:latin typeface="+mn-ea"/>
            </a:endParaRPr>
          </a:p>
        </p:txBody>
      </p:sp>
      <p:sp>
        <p:nvSpPr>
          <p:cNvPr id="70" name="矩形 69"/>
          <p:cNvSpPr/>
          <p:nvPr/>
        </p:nvSpPr>
        <p:spPr>
          <a:xfrm>
            <a:off x="2943686" y="2917514"/>
            <a:ext cx="1722760" cy="1011552"/>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国资员审核</a:t>
            </a:r>
            <a:endParaRPr lang="zh-CN" altLang="en-US" sz="2800" b="1" dirty="0">
              <a:solidFill>
                <a:schemeClr val="tx1"/>
              </a:solidFill>
              <a:latin typeface="+mn-ea"/>
            </a:endParaRPr>
          </a:p>
        </p:txBody>
      </p:sp>
      <p:sp>
        <p:nvSpPr>
          <p:cNvPr id="71" name="矩形 70"/>
          <p:cNvSpPr/>
          <p:nvPr/>
        </p:nvSpPr>
        <p:spPr>
          <a:xfrm>
            <a:off x="5301140" y="2857496"/>
            <a:ext cx="1365570" cy="1011552"/>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系统审核</a:t>
            </a:r>
            <a:endParaRPr lang="zh-CN" altLang="en-US" sz="2800" b="1" dirty="0">
              <a:solidFill>
                <a:schemeClr val="tx1"/>
              </a:solidFill>
              <a:latin typeface="+mn-ea"/>
            </a:endParaRPr>
          </a:p>
        </p:txBody>
      </p:sp>
      <p:sp>
        <p:nvSpPr>
          <p:cNvPr id="72" name="矩形 71"/>
          <p:cNvSpPr/>
          <p:nvPr/>
        </p:nvSpPr>
        <p:spPr>
          <a:xfrm>
            <a:off x="7372842" y="2857496"/>
            <a:ext cx="1365570" cy="1011552"/>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财务审核</a:t>
            </a:r>
            <a:endParaRPr lang="zh-CN" altLang="en-US" sz="2800" b="1" dirty="0">
              <a:solidFill>
                <a:schemeClr val="tx1"/>
              </a:solidFill>
              <a:latin typeface="+mn-ea"/>
            </a:endParaRPr>
          </a:p>
        </p:txBody>
      </p:sp>
      <p:sp>
        <p:nvSpPr>
          <p:cNvPr id="73" name="矩形 72"/>
          <p:cNvSpPr/>
          <p:nvPr/>
        </p:nvSpPr>
        <p:spPr>
          <a:xfrm>
            <a:off x="9452792" y="2846076"/>
            <a:ext cx="1365570" cy="1011552"/>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固定资产账户</a:t>
            </a:r>
            <a:endParaRPr lang="zh-CN" altLang="en-US" sz="2800" b="1" dirty="0">
              <a:solidFill>
                <a:schemeClr val="tx1"/>
              </a:solidFill>
              <a:latin typeface="+mn-ea"/>
            </a:endParaRPr>
          </a:p>
        </p:txBody>
      </p:sp>
      <p:sp>
        <p:nvSpPr>
          <p:cNvPr id="74" name="矩形 73"/>
          <p:cNvSpPr/>
          <p:nvPr/>
        </p:nvSpPr>
        <p:spPr>
          <a:xfrm>
            <a:off x="9309916" y="1714488"/>
            <a:ext cx="1704988" cy="57150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财务账表</a:t>
            </a:r>
            <a:endParaRPr lang="zh-CN" altLang="en-US" sz="2800" b="1" dirty="0">
              <a:solidFill>
                <a:schemeClr val="tx1"/>
              </a:solidFill>
              <a:latin typeface="+mn-ea"/>
            </a:endParaRPr>
          </a:p>
        </p:txBody>
      </p:sp>
      <p:sp>
        <p:nvSpPr>
          <p:cNvPr id="75" name="矩形 74"/>
          <p:cNvSpPr/>
          <p:nvPr/>
        </p:nvSpPr>
        <p:spPr>
          <a:xfrm>
            <a:off x="9336957" y="5572140"/>
            <a:ext cx="1704988" cy="57150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上报数据</a:t>
            </a:r>
            <a:endParaRPr lang="zh-CN" altLang="en-US" sz="2800" b="1" dirty="0">
              <a:solidFill>
                <a:schemeClr val="tx1"/>
              </a:solidFill>
              <a:latin typeface="+mn-ea"/>
            </a:endParaRPr>
          </a:p>
        </p:txBody>
      </p:sp>
      <p:sp>
        <p:nvSpPr>
          <p:cNvPr id="76" name="矩形 75"/>
          <p:cNvSpPr/>
          <p:nvPr/>
        </p:nvSpPr>
        <p:spPr>
          <a:xfrm>
            <a:off x="9336957" y="5000636"/>
            <a:ext cx="1704988" cy="57150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分析图表</a:t>
            </a:r>
            <a:endParaRPr lang="zh-CN" altLang="en-US" sz="2800" b="1" dirty="0">
              <a:solidFill>
                <a:schemeClr val="tx1"/>
              </a:solidFill>
              <a:latin typeface="+mn-ea"/>
            </a:endParaRPr>
          </a:p>
        </p:txBody>
      </p:sp>
      <p:sp>
        <p:nvSpPr>
          <p:cNvPr id="77" name="矩形 76"/>
          <p:cNvSpPr/>
          <p:nvPr/>
        </p:nvSpPr>
        <p:spPr>
          <a:xfrm>
            <a:off x="9336957" y="4429132"/>
            <a:ext cx="1704988" cy="571504"/>
          </a:xfrm>
          <a:prstGeom prst="rect">
            <a:avLst/>
          </a:prstGeom>
          <a:noFill/>
          <a:ln>
            <a:solidFill>
              <a:schemeClr val="tx2"/>
            </a:solidFill>
          </a:ln>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mn-ea"/>
              </a:rPr>
              <a:t>财务报表</a:t>
            </a:r>
            <a:endParaRPr lang="zh-CN" altLang="en-US" sz="2800" b="1" dirty="0">
              <a:solidFill>
                <a:schemeClr val="tx1"/>
              </a:solidFill>
              <a:latin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left)">
                                      <p:cBhvr>
                                        <p:cTn id="7" dur="500"/>
                                        <p:tgtEl>
                                          <p:spTgt spid="15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p:tgtEl>
                                          <p:spTgt spid="66"/>
                                        </p:tgtEl>
                                        <p:attrNameLst>
                                          <p:attrName>ppt_x</p:attrName>
                                        </p:attrNameLst>
                                      </p:cBhvr>
                                      <p:tavLst>
                                        <p:tav tm="0">
                                          <p:val>
                                            <p:strVal val="#ppt_x-#ppt_w*1.125000"/>
                                          </p:val>
                                        </p:tav>
                                        <p:tav tm="100000">
                                          <p:val>
                                            <p:strVal val="#ppt_x"/>
                                          </p:val>
                                        </p:tav>
                                      </p:tavLst>
                                    </p:anim>
                                    <p:animEffect transition="in" filter="wipe(right)">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114425" y="169545"/>
            <a:ext cx="4883150" cy="52197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图片上传</a:t>
            </a:r>
          </a:p>
        </p:txBody>
      </p:sp>
      <p:pic>
        <p:nvPicPr>
          <p:cNvPr id="151" name="Picture 3"/>
          <p:cNvPicPr>
            <a:picLocks noChangeAspect="1" noChangeArrowheads="1"/>
          </p:cNvPicPr>
          <p:nvPr/>
        </p:nvPicPr>
        <p:blipFill>
          <a:blip r:embed="rId3"/>
          <a:srcRect l="2766" t="57680" r="7205"/>
          <a:stretch>
            <a:fillRect/>
          </a:stretch>
        </p:blipFill>
        <p:spPr bwMode="auto">
          <a:xfrm>
            <a:off x="-223331" y="6774535"/>
            <a:ext cx="9251279" cy="170665"/>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5380826" y="3417360"/>
            <a:ext cx="5853197" cy="2688156"/>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5380826" y="1045890"/>
            <a:ext cx="5857916" cy="2740300"/>
          </a:xfrm>
          <a:prstGeom prst="rect">
            <a:avLst/>
          </a:prstGeom>
          <a:noFill/>
          <a:ln w="9525">
            <a:noFill/>
            <a:miter lim="800000"/>
            <a:headEnd/>
            <a:tailEnd/>
          </a:ln>
          <a:effectLst/>
        </p:spPr>
      </p:pic>
      <p:sp>
        <p:nvSpPr>
          <p:cNvPr id="67" name="TextBox 66"/>
          <p:cNvSpPr txBox="1"/>
          <p:nvPr/>
        </p:nvSpPr>
        <p:spPr>
          <a:xfrm>
            <a:off x="1165984" y="1531798"/>
            <a:ext cx="3286148" cy="1754326"/>
          </a:xfrm>
          <a:prstGeom prst="rect">
            <a:avLst/>
          </a:prstGeom>
          <a:noFill/>
        </p:spPr>
        <p:txBody>
          <a:bodyPr wrap="square" rtlCol="0">
            <a:spAutoFit/>
          </a:bodyPr>
          <a:lstStyle/>
          <a:p>
            <a:r>
              <a:rPr lang="zh-CN" altLang="en-US" dirty="0" smtClean="0"/>
              <a:t>         图片上传分为两种方式，一种是点击手机拍照，通过微信或者浏览器扫面图中的二维码进行上传；一种为直接点击选择按钮，选择电脑上已经存在的图片进行上传。</a:t>
            </a:r>
            <a:endParaRPr lang="zh-CN" altLang="en-US" dirty="0"/>
          </a:p>
        </p:txBody>
      </p:sp>
      <p:sp>
        <p:nvSpPr>
          <p:cNvPr id="68" name="TextBox 67"/>
          <p:cNvSpPr txBox="1"/>
          <p:nvPr/>
        </p:nvSpPr>
        <p:spPr>
          <a:xfrm>
            <a:off x="1165984" y="1142984"/>
            <a:ext cx="2492990" cy="369332"/>
          </a:xfrm>
          <a:prstGeom prst="rect">
            <a:avLst/>
          </a:prstGeom>
          <a:noFill/>
        </p:spPr>
        <p:txBody>
          <a:bodyPr wrap="none" rtlCol="0">
            <a:spAutoFit/>
          </a:bodyPr>
          <a:lstStyle/>
          <a:p>
            <a:r>
              <a:rPr lang="zh-CN" altLang="en-US" b="1" dirty="0" smtClean="0">
                <a:solidFill>
                  <a:schemeClr val="accent5">
                    <a:lumMod val="50000"/>
                  </a:schemeClr>
                </a:solidFill>
              </a:rPr>
              <a:t>图片上传的两种方式：</a:t>
            </a:r>
            <a:endParaRPr lang="zh-CN" altLang="en-US" b="1" dirty="0">
              <a:solidFill>
                <a:schemeClr val="accent5">
                  <a:lumMod val="50000"/>
                </a:schemeClr>
              </a:solidFill>
            </a:endParaRPr>
          </a:p>
        </p:txBody>
      </p:sp>
      <p:sp>
        <p:nvSpPr>
          <p:cNvPr id="69" name="TextBox 68"/>
          <p:cNvSpPr txBox="1"/>
          <p:nvPr/>
        </p:nvSpPr>
        <p:spPr>
          <a:xfrm>
            <a:off x="1237422" y="3714752"/>
            <a:ext cx="2262158" cy="369332"/>
          </a:xfrm>
          <a:prstGeom prst="rect">
            <a:avLst/>
          </a:prstGeom>
          <a:noFill/>
        </p:spPr>
        <p:txBody>
          <a:bodyPr wrap="none" rtlCol="0">
            <a:spAutoFit/>
          </a:bodyPr>
          <a:lstStyle/>
          <a:p>
            <a:r>
              <a:rPr lang="zh-CN" altLang="en-US" b="1" dirty="0" smtClean="0">
                <a:solidFill>
                  <a:schemeClr val="accent5">
                    <a:lumMod val="50000"/>
                  </a:schemeClr>
                </a:solidFill>
              </a:rPr>
              <a:t>图片上传注意要点：</a:t>
            </a:r>
            <a:endParaRPr lang="zh-CN" altLang="en-US" b="1" dirty="0">
              <a:solidFill>
                <a:schemeClr val="accent5">
                  <a:lumMod val="50000"/>
                </a:schemeClr>
              </a:solidFill>
            </a:endParaRPr>
          </a:p>
        </p:txBody>
      </p:sp>
      <p:sp>
        <p:nvSpPr>
          <p:cNvPr id="70" name="TextBox 69"/>
          <p:cNvSpPr txBox="1"/>
          <p:nvPr/>
        </p:nvSpPr>
        <p:spPr>
          <a:xfrm>
            <a:off x="1237423" y="4357694"/>
            <a:ext cx="3071834" cy="923330"/>
          </a:xfrm>
          <a:prstGeom prst="rect">
            <a:avLst/>
          </a:prstGeom>
          <a:noFill/>
        </p:spPr>
        <p:txBody>
          <a:bodyPr wrap="square" rtlCol="0">
            <a:spAutoFit/>
          </a:bodyPr>
          <a:lstStyle/>
          <a:p>
            <a:r>
              <a:rPr lang="zh-CN" altLang="en-US" dirty="0" smtClean="0"/>
              <a:t>建账单中实物图、发票、验收报告单为必须上传，一万以上的合同必须上传。</a:t>
            </a:r>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left)">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114425" y="169545"/>
            <a:ext cx="4883150" cy="521970"/>
          </a:xfrm>
          <a:prstGeom prst="rect">
            <a:avLst/>
          </a:prstGeom>
          <a:noFill/>
        </p:spPr>
        <p:txBody>
          <a:bodyPr wrap="square" rtlCol="0">
            <a:spAutoFit/>
          </a:bodyPr>
          <a:lstStyle/>
          <a:p>
            <a:r>
              <a:rPr lang="zh-CN" altLang="en-US" sz="2800" b="1" dirty="0" smtClean="0">
                <a:solidFill>
                  <a:schemeClr val="accent5">
                    <a:lumMod val="50000"/>
                  </a:schemeClr>
                </a:solidFill>
                <a:latin typeface="微软雅黑" panose="020B0503020204020204" pitchFamily="34" charset="-122"/>
                <a:ea typeface="微软雅黑" panose="020B0503020204020204" pitchFamily="34" charset="-122"/>
              </a:rPr>
              <a:t>单据打印</a:t>
            </a:r>
          </a:p>
        </p:txBody>
      </p:sp>
      <p:pic>
        <p:nvPicPr>
          <p:cNvPr id="151" name="Picture 3"/>
          <p:cNvPicPr>
            <a:picLocks noChangeAspect="1" noChangeArrowheads="1"/>
          </p:cNvPicPr>
          <p:nvPr/>
        </p:nvPicPr>
        <p:blipFill>
          <a:blip r:embed="rId3"/>
          <a:srcRect l="2766" t="57680" r="7205"/>
          <a:stretch>
            <a:fillRect/>
          </a:stretch>
        </p:blipFill>
        <p:spPr bwMode="auto">
          <a:xfrm>
            <a:off x="-223331" y="6774535"/>
            <a:ext cx="9251279" cy="170665"/>
          </a:xfrm>
          <a:prstGeom prst="rect">
            <a:avLst/>
          </a:prstGeom>
          <a:noFill/>
          <a:ln w="9525">
            <a:noFill/>
            <a:miter lim="800000"/>
            <a:headEnd/>
            <a:tailEnd/>
          </a:ln>
        </p:spPr>
      </p:pic>
      <p:sp>
        <p:nvSpPr>
          <p:cNvPr id="16" name="Rounded Rectangle 13"/>
          <p:cNvSpPr/>
          <p:nvPr/>
        </p:nvSpPr>
        <p:spPr>
          <a:xfrm>
            <a:off x="1237422" y="1477945"/>
            <a:ext cx="2143140" cy="2951187"/>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7" name="Rectangle 17"/>
          <p:cNvSpPr/>
          <p:nvPr/>
        </p:nvSpPr>
        <p:spPr>
          <a:xfrm>
            <a:off x="1237422" y="1656208"/>
            <a:ext cx="2143140" cy="2577950"/>
          </a:xfrm>
          <a:prstGeom prst="rect">
            <a:avLst/>
          </a:prstGeom>
        </p:spPr>
        <p:txBody>
          <a:bodyPr wrap="square">
            <a:spAutoFit/>
          </a:bodyPr>
          <a:lstStyle/>
          <a:p>
            <a:pPr lvl="0">
              <a:lnSpc>
                <a:spcPct val="130000"/>
              </a:lnSpc>
            </a:pPr>
            <a:r>
              <a:rPr lang="zh-CN" altLang="en-US" dirty="0" smtClean="0">
                <a:solidFill>
                  <a:schemeClr val="bg1"/>
                </a:solidFill>
                <a:latin typeface="微软雅黑" panose="020B0503020204020204" pitchFamily="34" charset="-122"/>
                <a:ea typeface="微软雅黑" panose="020B0503020204020204" pitchFamily="34" charset="-122"/>
              </a:rPr>
              <a:t>      单据打印都应在归口审核通过以后在国资员除打印，打印功能位置在建账页面功能菜单中，找到要打印的按钮进行打印</a:t>
            </a:r>
            <a:endParaRPr lang="en-US" altLang="zh-CN"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Rounded Rectangle 18"/>
          <p:cNvSpPr/>
          <p:nvPr/>
        </p:nvSpPr>
        <p:spPr>
          <a:xfrm>
            <a:off x="1446471" y="789715"/>
            <a:ext cx="1576901" cy="496145"/>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smtClean="0">
                <a:latin typeface="微软雅黑" panose="020B0503020204020204" pitchFamily="34" charset="-122"/>
                <a:ea typeface="微软雅黑" panose="020B0503020204020204" pitchFamily="34" charset="-122"/>
                <a:cs typeface="+mn-ea"/>
                <a:sym typeface="+mn-lt"/>
              </a:rPr>
              <a:t>打印时间</a:t>
            </a:r>
            <a:endParaRPr lang="en-US" sz="1865" b="1" dirty="0">
              <a:latin typeface="微软雅黑" panose="020B0503020204020204" pitchFamily="34" charset="-122"/>
              <a:ea typeface="微软雅黑" panose="020B0503020204020204" pitchFamily="34" charset="-122"/>
              <a:cs typeface="+mn-ea"/>
              <a:sym typeface="+mn-lt"/>
            </a:endParaRPr>
          </a:p>
        </p:txBody>
      </p:sp>
      <p:sp>
        <p:nvSpPr>
          <p:cNvPr id="21" name="Rounded Rectangle 14"/>
          <p:cNvSpPr/>
          <p:nvPr/>
        </p:nvSpPr>
        <p:spPr>
          <a:xfrm>
            <a:off x="4952198" y="1500174"/>
            <a:ext cx="2143140" cy="2928958"/>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3" name="Rectangle 20"/>
          <p:cNvSpPr/>
          <p:nvPr/>
        </p:nvSpPr>
        <p:spPr>
          <a:xfrm>
            <a:off x="4931576" y="1778787"/>
            <a:ext cx="2235200" cy="2252924"/>
          </a:xfrm>
          <a:prstGeom prst="rect">
            <a:avLst/>
          </a:prstGeom>
        </p:spPr>
        <p:txBody>
          <a:bodyPr wrap="square">
            <a:spAutoFit/>
          </a:bodyPr>
          <a:lstStyle/>
          <a:p>
            <a:pPr lvl="0">
              <a:lnSpc>
                <a:spcPct val="130000"/>
              </a:lnSpc>
            </a:pPr>
            <a:r>
              <a:rPr lang="zh-CN" altLang="en-US" dirty="0" smtClean="0">
                <a:solidFill>
                  <a:schemeClr val="bg1"/>
                </a:solidFill>
                <a:latin typeface="微软雅黑" panose="020B0503020204020204" pitchFamily="34" charset="-122"/>
                <a:ea typeface="微软雅黑" panose="020B0503020204020204" pitchFamily="34" charset="-122"/>
              </a:rPr>
              <a:t>       建账单应在</a:t>
            </a:r>
            <a:r>
              <a:rPr lang="en-US" altLang="zh-CN" dirty="0" smtClean="0">
                <a:solidFill>
                  <a:schemeClr val="bg1"/>
                </a:solidFill>
                <a:latin typeface="微软雅黑" panose="020B0503020204020204" pitchFamily="34" charset="-122"/>
                <a:ea typeface="微软雅黑" panose="020B0503020204020204" pitchFamily="34" charset="-122"/>
              </a:rPr>
              <a:t>A4</a:t>
            </a:r>
            <a:r>
              <a:rPr lang="zh-CN" altLang="en-US" dirty="0" smtClean="0">
                <a:solidFill>
                  <a:schemeClr val="bg1"/>
                </a:solidFill>
                <a:latin typeface="微软雅黑" panose="020B0503020204020204" pitchFamily="34" charset="-122"/>
                <a:ea typeface="微软雅黑" panose="020B0503020204020204" pitchFamily="34" charset="-122"/>
              </a:rPr>
              <a:t>纸张打印，并将建账单按照右侧显示的留存部门进行留存，存根个人进行保存。</a:t>
            </a:r>
            <a:endParaRPr lang="en-US" altLang="zh-CN"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Rounded Rectangle 21"/>
          <p:cNvSpPr/>
          <p:nvPr/>
        </p:nvSpPr>
        <p:spPr>
          <a:xfrm>
            <a:off x="5232685" y="785794"/>
            <a:ext cx="1576901" cy="496145"/>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smtClean="0">
                <a:latin typeface="微软雅黑" panose="020B0503020204020204" pitchFamily="34" charset="-122"/>
                <a:ea typeface="微软雅黑" panose="020B0503020204020204" pitchFamily="34" charset="-122"/>
                <a:cs typeface="+mn-ea"/>
                <a:sym typeface="+mn-lt"/>
              </a:rPr>
              <a:t>财务留底</a:t>
            </a:r>
            <a:endParaRPr lang="en-US" sz="1865" b="1" dirty="0">
              <a:latin typeface="微软雅黑" panose="020B0503020204020204" pitchFamily="34" charset="-122"/>
              <a:ea typeface="微软雅黑" panose="020B0503020204020204" pitchFamily="34" charset="-122"/>
              <a:cs typeface="+mn-ea"/>
              <a:sym typeface="+mn-lt"/>
            </a:endParaRPr>
          </a:p>
        </p:txBody>
      </p:sp>
      <p:sp>
        <p:nvSpPr>
          <p:cNvPr id="14" name="Rounded Rectangle 13"/>
          <p:cNvSpPr/>
          <p:nvPr/>
        </p:nvSpPr>
        <p:spPr>
          <a:xfrm>
            <a:off x="8524098" y="1477945"/>
            <a:ext cx="2143140" cy="2951187"/>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cs typeface="+mn-ea"/>
              <a:sym typeface="+mn-lt"/>
            </a:endParaRPr>
          </a:p>
        </p:txBody>
      </p:sp>
      <p:pic>
        <p:nvPicPr>
          <p:cNvPr id="1026" name="Picture 2"/>
          <p:cNvPicPr>
            <a:picLocks noChangeAspect="1" noChangeArrowheads="1"/>
          </p:cNvPicPr>
          <p:nvPr/>
        </p:nvPicPr>
        <p:blipFill>
          <a:blip r:embed="rId4"/>
          <a:srcRect/>
          <a:stretch>
            <a:fillRect/>
          </a:stretch>
        </p:blipFill>
        <p:spPr bwMode="auto">
          <a:xfrm>
            <a:off x="851755" y="4643446"/>
            <a:ext cx="10386987" cy="1424420"/>
          </a:xfrm>
          <a:prstGeom prst="rect">
            <a:avLst/>
          </a:prstGeom>
          <a:noFill/>
          <a:ln w="9525">
            <a:noFill/>
            <a:miter lim="800000"/>
            <a:headEnd/>
            <a:tailEnd/>
          </a:ln>
          <a:effectLst/>
        </p:spPr>
      </p:pic>
      <p:sp>
        <p:nvSpPr>
          <p:cNvPr id="19" name="Rectangle 20"/>
          <p:cNvSpPr/>
          <p:nvPr/>
        </p:nvSpPr>
        <p:spPr>
          <a:xfrm>
            <a:off x="8503476" y="1785926"/>
            <a:ext cx="2235200" cy="2012859"/>
          </a:xfrm>
          <a:prstGeom prst="rect">
            <a:avLst/>
          </a:prstGeom>
        </p:spPr>
        <p:txBody>
          <a:bodyPr wrap="square">
            <a:spAutoFit/>
          </a:bodyPr>
          <a:lstStyle/>
          <a:p>
            <a:pPr lvl="0">
              <a:lnSpc>
                <a:spcPct val="130000"/>
              </a:lnSpc>
            </a:pPr>
            <a:r>
              <a:rPr lang="zh-CN" altLang="en-US" dirty="0" smtClean="0">
                <a:solidFill>
                  <a:schemeClr val="bg1"/>
                </a:solidFill>
                <a:latin typeface="微软雅黑" panose="020B0503020204020204" pitchFamily="34" charset="-122"/>
                <a:ea typeface="微软雅黑" panose="020B0503020204020204" pitchFamily="34" charset="-122"/>
              </a:rPr>
              <a:t>       每个人在报账以前必须在国资员处打印条码，并及时对标签对应的设备进行张贴</a:t>
            </a:r>
            <a:r>
              <a:rPr lang="zh-CN" altLang="en-US" sz="2400" dirty="0" smtClean="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0" name="Rounded Rectangle 18"/>
          <p:cNvSpPr/>
          <p:nvPr/>
        </p:nvSpPr>
        <p:spPr>
          <a:xfrm>
            <a:off x="8733147" y="789715"/>
            <a:ext cx="1576901" cy="496145"/>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smtClean="0">
                <a:latin typeface="微软雅黑" panose="020B0503020204020204" pitchFamily="34" charset="-122"/>
                <a:ea typeface="微软雅黑" panose="020B0503020204020204" pitchFamily="34" charset="-122"/>
                <a:cs typeface="+mn-ea"/>
                <a:sym typeface="+mn-lt"/>
              </a:rPr>
              <a:t>标签</a:t>
            </a:r>
            <a:endParaRPr lang="en-US" sz="1865" b="1"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left)">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703</Words>
  <Application>WPS 演示</Application>
  <PresentationFormat>自定义</PresentationFormat>
  <Paragraphs>170</Paragraphs>
  <Slides>17</Slides>
  <Notes>17</Notes>
  <HiddenSlides>0</HiddenSlides>
  <MMClips>0</MMClips>
  <ScaleCrop>false</ScaleCrop>
  <HeadingPairs>
    <vt:vector size="4" baseType="variant">
      <vt:variant>
        <vt:lpstr>主题</vt:lpstr>
      </vt:variant>
      <vt:variant>
        <vt:i4>2</vt:i4>
      </vt:variant>
      <vt:variant>
        <vt:lpstr>幻灯片标题</vt:lpstr>
      </vt:variant>
      <vt:variant>
        <vt:i4>17</vt:i4>
      </vt:variant>
    </vt:vector>
  </HeadingPairs>
  <TitlesOfParts>
    <vt:vector size="19" baseType="lpstr">
      <vt:lpstr>Office 主题​​</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Company>chenying0907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chenying0907</dc:title>
  <dc:creator>麦兜的礼物</dc:creator>
  <cp:lastModifiedBy>amin</cp:lastModifiedBy>
  <cp:revision>510</cp:revision>
  <dcterms:created xsi:type="dcterms:W3CDTF">2016-04-14T03:39:00Z</dcterms:created>
  <dcterms:modified xsi:type="dcterms:W3CDTF">2019-03-01T09:45:23Z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